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2" r:id="rId4"/>
    <p:sldId id="364" r:id="rId5"/>
    <p:sldId id="363" r:id="rId6"/>
    <p:sldId id="365" r:id="rId7"/>
    <p:sldId id="366" r:id="rId8"/>
    <p:sldId id="367" r:id="rId9"/>
    <p:sldId id="368" r:id="rId10"/>
    <p:sldId id="306" r:id="rId11"/>
    <p:sldId id="362" r:id="rId12"/>
    <p:sldId id="352" r:id="rId13"/>
    <p:sldId id="369" r:id="rId14"/>
    <p:sldId id="370" r:id="rId15"/>
    <p:sldId id="371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1pPr>
    <a:lvl2pPr marL="0" marR="0" indent="228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2pPr>
    <a:lvl3pPr marL="0" marR="0" indent="457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3pPr>
    <a:lvl4pPr marL="0" marR="0" indent="685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4pPr>
    <a:lvl5pPr marL="0" marR="0" indent="9144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5pPr>
    <a:lvl6pPr marL="0" marR="0" indent="11430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6pPr>
    <a:lvl7pPr marL="0" marR="0" indent="1371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7pPr>
    <a:lvl8pPr marL="0" marR="0" indent="1600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8pPr>
    <a:lvl9pPr marL="0" marR="0" indent="1828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2100" b="0" i="0" u="none" strike="noStrike" cap="all" spc="168" normalizeH="0" baseline="0">
        <a:ln>
          <a:noFill/>
        </a:ln>
        <a:solidFill>
          <a:srgbClr val="000000"/>
        </a:solidFill>
        <a:effectLst/>
        <a:uFillTx/>
        <a:latin typeface="Lato Black"/>
        <a:ea typeface="Lato Black"/>
        <a:cs typeface="Lato Black"/>
        <a:sym typeface="Lato Black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s Christensen" initials="CC" lastIdx="6" clrIdx="0"/>
  <p:cmAuthor id="2" name="Lukas Pluemper" initials="LP" lastIdx="1" clrIdx="1">
    <p:extLst>
      <p:ext uri="{19B8F6BF-5375-455C-9EA6-DF929625EA0E}">
        <p15:presenceInfo xmlns:p15="http://schemas.microsoft.com/office/powerpoint/2012/main" userId="Lukas Pluemp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B20"/>
    <a:srgbClr val="EA752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56" autoAdjust="0"/>
    <p:restoredTop sz="95332" autoAdjust="0"/>
  </p:normalViewPr>
  <p:slideViewPr>
    <p:cSldViewPr snapToGrid="0" snapToObjects="1">
      <p:cViewPr varScale="1">
        <p:scale>
          <a:sx n="57" d="100"/>
          <a:sy n="57" d="100"/>
        </p:scale>
        <p:origin x="72" y="326"/>
      </p:cViewPr>
      <p:guideLst>
        <p:guide orient="horz" pos="4320"/>
        <p:guide pos="7680"/>
      </p:guideLst>
    </p:cSldViewPr>
  </p:slideViewPr>
  <p:notesTextViewPr>
    <p:cViewPr>
      <p:scale>
        <a:sx n="33" d="100"/>
        <a:sy n="33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C48B-ABB3-BB47-901B-54B070E5FF68}" type="datetimeFigureOut">
              <a:rPr lang="da-DK" smtClean="0"/>
              <a:t>24-02-2022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BDF-5B89-BB49-B924-BB4A97B60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2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31" name="Shape 5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Gibson Light"/>
        <a:ea typeface="Gibson Light"/>
        <a:cs typeface="Gibson Light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13ACBC-5C2E-491C-A346-209F625BD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140C64B-15A8-44FD-90C4-53D0DCE0EA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522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C_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rgbClr val="EA752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D4A0E7-15DD-4BD5-8118-E12561787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CF8E85-CFEA-421A-BAD4-EFADC95BB5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36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4" name="_.jpg"/>
          <p:cNvSpPr>
            <a:spLocks noGrp="1"/>
          </p:cNvSpPr>
          <p:nvPr>
            <p:ph type="pic" idx="13"/>
          </p:nvPr>
        </p:nvSpPr>
        <p:spPr>
          <a:xfrm>
            <a:off x="12984810" y="1194846"/>
            <a:ext cx="11399190" cy="54430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" name="_.jpg"/>
          <p:cNvSpPr>
            <a:spLocks noGrp="1"/>
          </p:cNvSpPr>
          <p:nvPr>
            <p:ph type="pic" idx="14"/>
          </p:nvPr>
        </p:nvSpPr>
        <p:spPr>
          <a:xfrm>
            <a:off x="12984810" y="7449107"/>
            <a:ext cx="11399190" cy="54430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8A1EA947-F803-4532-AE2A-A5F7378D9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8325" y="4162791"/>
            <a:ext cx="10353675" cy="8509519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7C941342-B51F-416B-A4E4-D2D69C6EC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325" y="1216465"/>
            <a:ext cx="1035337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="1"/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7395311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1" name="_.jpg"/>
          <p:cNvSpPr>
            <a:spLocks noGrp="1"/>
          </p:cNvSpPr>
          <p:nvPr>
            <p:ph type="pic" idx="13"/>
          </p:nvPr>
        </p:nvSpPr>
        <p:spPr>
          <a:xfrm>
            <a:off x="12984810" y="1194846"/>
            <a:ext cx="11399190" cy="114774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7C941342-B51F-416B-A4E4-D2D69C6EC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325" y="1216465"/>
            <a:ext cx="1035337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A1EA947-F803-4532-AE2A-A5F7378D9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8325" y="4162791"/>
            <a:ext cx="10353675" cy="8509519"/>
          </a:xfrm>
        </p:spPr>
        <p:txBody>
          <a:bodyPr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8804542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7C941342-B51F-416B-A4E4-D2D69C6EC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325" y="1216465"/>
            <a:ext cx="21055542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0"/>
          </p:nvPr>
        </p:nvSpPr>
        <p:spPr>
          <a:xfrm>
            <a:off x="1838854" y="3800964"/>
            <a:ext cx="21055013" cy="11398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3409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1" name="_.jpg"/>
          <p:cNvSpPr>
            <a:spLocks noGrp="1"/>
          </p:cNvSpPr>
          <p:nvPr>
            <p:ph type="pic" idx="13"/>
          </p:nvPr>
        </p:nvSpPr>
        <p:spPr>
          <a:xfrm>
            <a:off x="12984810" y="1194846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" name="_.jpg">
            <a:extLst>
              <a:ext uri="{FF2B5EF4-FFF2-40B4-BE49-F238E27FC236}">
                <a16:creationId xmlns:a16="http://schemas.microsoft.com/office/drawing/2014/main" id="{300B8926-E874-4DA7-A4BF-D82C6C180A1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984000" y="1216465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" name="_.jpg">
            <a:extLst>
              <a:ext uri="{FF2B5EF4-FFF2-40B4-BE49-F238E27FC236}">
                <a16:creationId xmlns:a16="http://schemas.microsoft.com/office/drawing/2014/main" id="{F6256101-D415-4043-A92A-3D2EF516156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2984810" y="7250691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_.jpg">
            <a:extLst>
              <a:ext uri="{FF2B5EF4-FFF2-40B4-BE49-F238E27FC236}">
                <a16:creationId xmlns:a16="http://schemas.microsoft.com/office/drawing/2014/main" id="{BF06B59F-5378-4AAA-88C9-DC22C0D37E8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18984000" y="7250691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7C941342-B51F-416B-A4E4-D2D69C6EC7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8325" y="1216465"/>
            <a:ext cx="1035337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A1EA947-F803-4532-AE2A-A5F7378D9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8325" y="4162791"/>
            <a:ext cx="10353675" cy="8509519"/>
          </a:xfrm>
        </p:spPr>
        <p:txBody>
          <a:bodyPr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2364197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1" name="_.jpg"/>
          <p:cNvSpPr>
            <a:spLocks noGrp="1"/>
          </p:cNvSpPr>
          <p:nvPr>
            <p:ph type="pic" idx="13"/>
          </p:nvPr>
        </p:nvSpPr>
        <p:spPr>
          <a:xfrm>
            <a:off x="0" y="1255371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" name="_.jpg">
            <a:extLst>
              <a:ext uri="{FF2B5EF4-FFF2-40B4-BE49-F238E27FC236}">
                <a16:creationId xmlns:a16="http://schemas.microsoft.com/office/drawing/2014/main" id="{300B8926-E874-4DA7-A4BF-D82C6C180A1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999190" y="1276990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" name="_.jpg">
            <a:extLst>
              <a:ext uri="{FF2B5EF4-FFF2-40B4-BE49-F238E27FC236}">
                <a16:creationId xmlns:a16="http://schemas.microsoft.com/office/drawing/2014/main" id="{F6256101-D415-4043-A92A-3D2EF516156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7311216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_.jpg">
            <a:extLst>
              <a:ext uri="{FF2B5EF4-FFF2-40B4-BE49-F238E27FC236}">
                <a16:creationId xmlns:a16="http://schemas.microsoft.com/office/drawing/2014/main" id="{BF06B59F-5378-4AAA-88C9-DC22C0D37E8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999190" y="7311216"/>
            <a:ext cx="5400000" cy="540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5E5ED0BF-D314-44D1-87E3-3840CE58EE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300" y="1298644"/>
            <a:ext cx="1035337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6D1C43D-7C47-47B0-BE0E-C064C4019A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92300" y="4244970"/>
            <a:ext cx="10353675" cy="8509519"/>
          </a:xfrm>
        </p:spPr>
        <p:txBody>
          <a:bodyPr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400131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CD0566-F20B-4D3F-A920-6DB91F13D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5" name="_.jpg">
            <a:extLst>
              <a:ext uri="{FF2B5EF4-FFF2-40B4-BE49-F238E27FC236}">
                <a16:creationId xmlns:a16="http://schemas.microsoft.com/office/drawing/2014/main" id="{1C93CCC7-E824-4F92-A27D-4C098F7510C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276989"/>
            <a:ext cx="11399190" cy="114774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D9E5AD46-ECC3-4384-8AAA-F86F02456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300" y="1298644"/>
            <a:ext cx="10353375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b="1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0228C32-C2B1-4065-88EC-CB5FBFB125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192300" y="4244970"/>
            <a:ext cx="10353675" cy="8509519"/>
          </a:xfrm>
        </p:spPr>
        <p:txBody>
          <a:bodyPr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1521264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Schreibe deine Robotergeschichte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060267" y="11527367"/>
            <a:ext cx="8229600" cy="7302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Schreibe deine Robotergeschichte</a:t>
            </a:r>
          </a:p>
        </p:txBody>
      </p:sp>
    </p:spTree>
    <p:extLst>
      <p:ext uri="{BB962C8B-B14F-4D97-AF65-F5344CB8AC3E}">
        <p14:creationId xmlns:p14="http://schemas.microsoft.com/office/powerpoint/2010/main" val="377583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60A23D-8611-4F89-A3A6-51F10C715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706EF50-5FD6-49DF-8F3B-A8D443F0E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828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B0BC9D-26F8-4E52-95A6-2A82F6EB1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26C8268-6B65-4FFA-B9E7-DD92E4C2B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4368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086768-E410-49C2-B955-7FF5342C4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750D8C-F538-4DFB-A35F-D3195E1A3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5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1" y="0"/>
            <a:ext cx="24384001" cy="10740864"/>
          </a:xfrm>
          <a:prstGeom prst="rect">
            <a:avLst/>
          </a:prstGeom>
          <a:solidFill>
            <a:srgbClr val="FBBB2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CD6B0A-1451-4C9D-8385-7D7104695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CB2A8B-5265-4FB6-9C67-B64CC06555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02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44AB74-7791-4E75-ACD6-FF0C18FAC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5DFEED4-B919-4723-8AD6-204687C2B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460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C2BA427-FB80-4081-8892-6B983B3A8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BDF2D35-47C2-447A-B2F5-03E809475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651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5EC689C-947F-458D-B935-6CE45329D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FC2950-3B31-4DEE-A59F-D48948F1C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598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A95924C-1CFC-4B18-9274-2CE3BFA0DD8E}"/>
              </a:ext>
            </a:extLst>
          </p:cNvPr>
          <p:cNvSpPr/>
          <p:nvPr userDrawn="1"/>
        </p:nvSpPr>
        <p:spPr>
          <a:xfrm>
            <a:off x="0" y="0"/>
            <a:ext cx="24384001" cy="10740864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1F0E-697C-4FE4-8712-77EC8563E9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3227483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C4E46C8-479D-43D5-BCC5-38AE79D1E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" y="5422445"/>
            <a:ext cx="24384000" cy="2142949"/>
          </a:xfrm>
        </p:spPr>
        <p:txBody>
          <a:bodyPr>
            <a:normAutofit/>
          </a:bodyPr>
          <a:lstStyle>
            <a:lvl1pPr marL="0" indent="0" algn="ctr">
              <a:buNone/>
              <a:defRPr sz="6600" b="0">
                <a:solidFill>
                  <a:schemeClr val="bg1"/>
                </a:solidFill>
              </a:defRPr>
            </a:lvl1pPr>
            <a:lvl2pPr>
              <a:defRPr sz="6600"/>
            </a:lvl2pPr>
            <a:lvl3pPr>
              <a:defRPr sz="66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BDFB77-5245-4F9D-9150-BE73A30061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6092" y="11536080"/>
            <a:ext cx="3579546" cy="12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60EE54-77CC-4CC4-BA38-C0665516F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939" y="11644080"/>
            <a:ext cx="519896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05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62829" y="303238"/>
            <a:ext cx="649819" cy="4257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cap="none" spc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 Bold"/>
              </a:defRPr>
            </a:lvl1pPr>
          </a:lstStyle>
          <a:p>
            <a:fld id="{86CB4B4D-7CA3-9044-876B-883B54F8677D}" type="slidenum">
              <a:rPr lang="tr-TR" smtClean="0"/>
              <a:pPr/>
              <a:t>‹Nr.›</a:t>
            </a:fld>
            <a:endParaRPr lang="tr-TR" dirty="0"/>
          </a:p>
        </p:txBody>
      </p:sp>
      <p:sp>
        <p:nvSpPr>
          <p:cNvPr id="7" name="Line"/>
          <p:cNvSpPr/>
          <p:nvPr/>
        </p:nvSpPr>
        <p:spPr>
          <a:xfrm flipV="1">
            <a:off x="1154652" y="215377"/>
            <a:ext cx="0" cy="58598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Presentation Title"/>
          <p:cNvSpPr txBox="1"/>
          <p:nvPr/>
        </p:nvSpPr>
        <p:spPr>
          <a:xfrm>
            <a:off x="1488960" y="268879"/>
            <a:ext cx="3621184" cy="47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30000"/>
              </a:lnSpc>
              <a:defRPr cap="none" spc="0">
                <a:solidFill>
                  <a:srgbClr val="5E5E5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da-DK" dirty="0">
                <a:latin typeface="Arial" panose="020B0604020202020204" pitchFamily="34" charset="0"/>
                <a:ea typeface="Gibson Light"/>
                <a:cs typeface="Arial" panose="020B0604020202020204" pitchFamily="34" charset="0"/>
              </a:rPr>
              <a:t>TECHNIK BEGEISTERT e.V.</a:t>
            </a:r>
            <a:endParaRPr baseline="30000" dirty="0">
              <a:latin typeface="Arial" panose="020B0604020202020204" pitchFamily="34" charset="0"/>
              <a:ea typeface="Gibson Light"/>
              <a:cs typeface="Arial" panose="020B0604020202020204" pitchFamily="34" charset="0"/>
            </a:endParaRPr>
          </a:p>
        </p:txBody>
      </p:sp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1689100" y="863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5560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Presentation Title"/>
          <p:cNvSpPr txBox="1"/>
          <p:nvPr userDrawn="1"/>
        </p:nvSpPr>
        <p:spPr>
          <a:xfrm>
            <a:off x="18411676" y="12997446"/>
            <a:ext cx="4283224" cy="522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30000"/>
              </a:lnSpc>
              <a:defRPr cap="none" spc="0">
                <a:solidFill>
                  <a:srgbClr val="5E5E5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da-DK" dirty="0">
                <a:latin typeface="Arial" panose="020B0604020202020204" pitchFamily="34" charset="0"/>
                <a:ea typeface="Gibson Light"/>
                <a:cs typeface="Arial" panose="020B0604020202020204" pitchFamily="34" charset="0"/>
              </a:rPr>
              <a:t>Schreibe deine Robotergeschichte.</a:t>
            </a:r>
            <a:endParaRPr baseline="30000" dirty="0">
              <a:latin typeface="Arial" panose="020B0604020202020204" pitchFamily="34" charset="0"/>
              <a:ea typeface="Gibson Light"/>
              <a:cs typeface="Arial" panose="020B0604020202020204" pitchFamily="34" charset="0"/>
            </a:endParaRPr>
          </a:p>
        </p:txBody>
      </p:sp>
      <p:sp>
        <p:nvSpPr>
          <p:cNvPr id="13" name="Line"/>
          <p:cNvSpPr/>
          <p:nvPr userDrawn="1"/>
        </p:nvSpPr>
        <p:spPr>
          <a:xfrm flipV="1">
            <a:off x="22706475" y="12992046"/>
            <a:ext cx="0" cy="58598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7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9" r:id="rId4"/>
    <p:sldLayoutId id="2147483682" r:id="rId5"/>
    <p:sldLayoutId id="2147483671" r:id="rId6"/>
    <p:sldLayoutId id="2147483672" r:id="rId7"/>
    <p:sldLayoutId id="2147483673" r:id="rId8"/>
    <p:sldLayoutId id="2147483674" r:id="rId9"/>
    <p:sldLayoutId id="2147483684" r:id="rId10"/>
    <p:sldLayoutId id="2147483685" r:id="rId11"/>
    <p:sldLayoutId id="2147483664" r:id="rId12"/>
    <p:sldLayoutId id="2147483686" r:id="rId13"/>
    <p:sldLayoutId id="2147483665" r:id="rId14"/>
    <p:sldLayoutId id="2147483666" r:id="rId15"/>
    <p:sldLayoutId id="2147483667" r:id="rId16"/>
  </p:sldLayoutIdLst>
  <p:transition spd="med"/>
  <p:hf hdr="0" ftr="0" dt="0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Lato Light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Lato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tx1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077200" y="11527367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Schreibe deine Robotergeschichte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8DDF41-752B-4796-A4AD-14F6486D0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3857" y="5672474"/>
            <a:ext cx="10376286" cy="23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9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MicroPython-on-SPIKE-Prime/" TargetMode="External"/><Relationship Id="rId2" Type="http://schemas.openxmlformats.org/officeDocument/2006/relationships/hyperlink" Target="https://education.lego.com/de-de/downloads/spike-prime/software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LEGO® Education SPIKE™ Roboter</a:t>
            </a:r>
          </a:p>
        </p:txBody>
      </p:sp>
    </p:spTree>
    <p:extLst>
      <p:ext uri="{BB962C8B-B14F-4D97-AF65-F5344CB8AC3E}">
        <p14:creationId xmlns:p14="http://schemas.microsoft.com/office/powerpoint/2010/main" val="19080941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/>
              <a:t>10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Einstieg in die SPIKE-PRIME Software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frei zum Download auf der LEGO Education Seite</a:t>
            </a:r>
          </a:p>
        </p:txBody>
      </p:sp>
    </p:spTree>
    <p:extLst>
      <p:ext uri="{BB962C8B-B14F-4D97-AF65-F5344CB8AC3E}">
        <p14:creationId xmlns:p14="http://schemas.microsoft.com/office/powerpoint/2010/main" val="23154895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0F0422-6AB6-4DBF-A479-1B1B6623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210" y="3693851"/>
            <a:ext cx="11851537" cy="7695803"/>
          </a:xfrm>
          <a:prstGeom prst="rect">
            <a:avLst/>
          </a:prstGeom>
        </p:spPr>
      </p:pic>
      <p:sp>
        <p:nvSpPr>
          <p:cNvPr id="24" name="Titel 5">
            <a:extLst>
              <a:ext uri="{FF2B5EF4-FFF2-40B4-BE49-F238E27FC236}">
                <a16:creationId xmlns:a16="http://schemas.microsoft.com/office/drawing/2014/main" id="{6CF03749-8051-4F71-925B-22780FB4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SPIKE-PRIME Software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2DB9EB5E-F700-48F6-87A3-9C6B7BA18F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8325" y="3502464"/>
            <a:ext cx="9495982" cy="86579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</a:rPr>
              <a:t>Kostenloser Download auf der LEGO Education Website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</a:rPr>
              <a:t>Integration von Lerneinheiten und Bauanleitungen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Programmierung ausschließlich für SPIKE-Roboter </a:t>
            </a:r>
            <a:r>
              <a:rPr lang="de-DE" i="1" dirty="0"/>
              <a:t>(es gibt eine ähnliche Software für die älteren EV3-Roboter)</a:t>
            </a:r>
          </a:p>
        </p:txBody>
      </p:sp>
    </p:spTree>
    <p:extLst>
      <p:ext uri="{BB962C8B-B14F-4D97-AF65-F5344CB8AC3E}">
        <p14:creationId xmlns:p14="http://schemas.microsoft.com/office/powerpoint/2010/main" val="155163904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E77748E-BE5C-4A0F-BE2A-2E3579C8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199" y="1952353"/>
            <a:ext cx="15420860" cy="10296353"/>
          </a:xfrm>
          <a:prstGeom prst="rect">
            <a:avLst/>
          </a:prstGeom>
        </p:spPr>
      </p:pic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19" name="Pfeil nach rechts 13">
            <a:extLst>
              <a:ext uri="{FF2B5EF4-FFF2-40B4-BE49-F238E27FC236}">
                <a16:creationId xmlns:a16="http://schemas.microsoft.com/office/drawing/2014/main" id="{40897270-1F00-408B-BD8B-332AA8A910F6}"/>
              </a:ext>
            </a:extLst>
          </p:cNvPr>
          <p:cNvSpPr/>
          <p:nvPr/>
        </p:nvSpPr>
        <p:spPr>
          <a:xfrm rot="19969734">
            <a:off x="3195325" y="6338732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24EFF8F3-73A2-4FE3-A26D-B6B60EB4DD2D}"/>
              </a:ext>
            </a:extLst>
          </p:cNvPr>
          <p:cNvSpPr txBox="1">
            <a:spLocks/>
          </p:cNvSpPr>
          <p:nvPr/>
        </p:nvSpPr>
        <p:spPr>
          <a:xfrm>
            <a:off x="1169457" y="7022558"/>
            <a:ext cx="4006738" cy="3720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Auswahl der Programmier-befehle</a:t>
            </a:r>
          </a:p>
        </p:txBody>
      </p:sp>
      <p:sp>
        <p:nvSpPr>
          <p:cNvPr id="21" name="Pfeil nach rechts 13">
            <a:extLst>
              <a:ext uri="{FF2B5EF4-FFF2-40B4-BE49-F238E27FC236}">
                <a16:creationId xmlns:a16="http://schemas.microsoft.com/office/drawing/2014/main" id="{7DE6D32D-79A7-4141-A70B-A21F3E559798}"/>
              </a:ext>
            </a:extLst>
          </p:cNvPr>
          <p:cNvSpPr/>
          <p:nvPr/>
        </p:nvSpPr>
        <p:spPr>
          <a:xfrm rot="9372572">
            <a:off x="13649907" y="5941198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180F8972-9A43-43F2-BEBF-A1F5934C17C6}"/>
              </a:ext>
            </a:extLst>
          </p:cNvPr>
          <p:cNvSpPr txBox="1">
            <a:spLocks/>
          </p:cNvSpPr>
          <p:nvPr/>
        </p:nvSpPr>
        <p:spPr>
          <a:xfrm>
            <a:off x="15037218" y="5092197"/>
            <a:ext cx="4293949" cy="2151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Fläche für das Programm mit diversen Symbolen</a:t>
            </a:r>
          </a:p>
        </p:txBody>
      </p:sp>
      <p:sp>
        <p:nvSpPr>
          <p:cNvPr id="23" name="Pfeil nach rechts 13">
            <a:extLst>
              <a:ext uri="{FF2B5EF4-FFF2-40B4-BE49-F238E27FC236}">
                <a16:creationId xmlns:a16="http://schemas.microsoft.com/office/drawing/2014/main" id="{075F9216-8C1A-4373-B34B-0F4687EE7DFF}"/>
              </a:ext>
            </a:extLst>
          </p:cNvPr>
          <p:cNvSpPr/>
          <p:nvPr/>
        </p:nvSpPr>
        <p:spPr>
          <a:xfrm rot="7119405">
            <a:off x="17799831" y="10855462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F94AD3AD-3027-4B28-A111-3D4C5B1B343E}"/>
              </a:ext>
            </a:extLst>
          </p:cNvPr>
          <p:cNvSpPr txBox="1">
            <a:spLocks/>
          </p:cNvSpPr>
          <p:nvPr/>
        </p:nvSpPr>
        <p:spPr>
          <a:xfrm>
            <a:off x="17327797" y="8757563"/>
            <a:ext cx="6080003" cy="2151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Auswahl Programm-Nr. </a:t>
            </a:r>
            <a:b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auf SPIKE Hub &amp; Programm herunterladen</a:t>
            </a:r>
          </a:p>
        </p:txBody>
      </p:sp>
      <p:sp>
        <p:nvSpPr>
          <p:cNvPr id="25" name="Pfeil nach rechts 13">
            <a:extLst>
              <a:ext uri="{FF2B5EF4-FFF2-40B4-BE49-F238E27FC236}">
                <a16:creationId xmlns:a16="http://schemas.microsoft.com/office/drawing/2014/main" id="{6DE564C1-0033-4D55-844F-CE8C3942B834}"/>
              </a:ext>
            </a:extLst>
          </p:cNvPr>
          <p:cNvSpPr/>
          <p:nvPr/>
        </p:nvSpPr>
        <p:spPr>
          <a:xfrm rot="6895535">
            <a:off x="5745747" y="1871675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9680DBC2-83EF-490C-852A-6AE23238A769}"/>
              </a:ext>
            </a:extLst>
          </p:cNvPr>
          <p:cNvSpPr txBox="1">
            <a:spLocks/>
          </p:cNvSpPr>
          <p:nvPr/>
        </p:nvSpPr>
        <p:spPr>
          <a:xfrm>
            <a:off x="4346540" y="712666"/>
            <a:ext cx="10459018" cy="8013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Programm-Name (Datei-Name auf PC)</a:t>
            </a:r>
          </a:p>
        </p:txBody>
      </p:sp>
      <p:sp>
        <p:nvSpPr>
          <p:cNvPr id="27" name="Pfeil nach rechts 13">
            <a:extLst>
              <a:ext uri="{FF2B5EF4-FFF2-40B4-BE49-F238E27FC236}">
                <a16:creationId xmlns:a16="http://schemas.microsoft.com/office/drawing/2014/main" id="{87E72969-B134-4BB8-B1D5-6F300569EFBA}"/>
              </a:ext>
            </a:extLst>
          </p:cNvPr>
          <p:cNvSpPr/>
          <p:nvPr/>
        </p:nvSpPr>
        <p:spPr>
          <a:xfrm rot="8393663">
            <a:off x="9009443" y="2688389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nhaltsplatzhalter 3">
            <a:extLst>
              <a:ext uri="{FF2B5EF4-FFF2-40B4-BE49-F238E27FC236}">
                <a16:creationId xmlns:a16="http://schemas.microsoft.com/office/drawing/2014/main" id="{9EAADF1F-E5FD-4B46-998E-6CA13F28FF1A}"/>
              </a:ext>
            </a:extLst>
          </p:cNvPr>
          <p:cNvSpPr txBox="1">
            <a:spLocks/>
          </p:cNvSpPr>
          <p:nvPr/>
        </p:nvSpPr>
        <p:spPr>
          <a:xfrm>
            <a:off x="10562664" y="1801118"/>
            <a:ext cx="7917433" cy="846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Auswahl Verbindung (USB/Bluetooth) </a:t>
            </a:r>
          </a:p>
        </p:txBody>
      </p:sp>
      <p:sp>
        <p:nvSpPr>
          <p:cNvPr id="29" name="Pfeil nach rechts 13">
            <a:extLst>
              <a:ext uri="{FF2B5EF4-FFF2-40B4-BE49-F238E27FC236}">
                <a16:creationId xmlns:a16="http://schemas.microsoft.com/office/drawing/2014/main" id="{A0DEB5CF-3A9F-4612-B14C-3981D2D05262}"/>
              </a:ext>
            </a:extLst>
          </p:cNvPr>
          <p:cNvSpPr/>
          <p:nvPr/>
        </p:nvSpPr>
        <p:spPr>
          <a:xfrm rot="9432441">
            <a:off x="19756057" y="11319158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13350418-BC5A-4472-BD59-A87FA32D8BF5}"/>
              </a:ext>
            </a:extLst>
          </p:cNvPr>
          <p:cNvSpPr txBox="1">
            <a:spLocks/>
          </p:cNvSpPr>
          <p:nvPr/>
        </p:nvSpPr>
        <p:spPr>
          <a:xfrm>
            <a:off x="20929520" y="10816848"/>
            <a:ext cx="3251209" cy="542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Programm </a:t>
            </a:r>
            <a:b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direkt starten</a:t>
            </a:r>
          </a:p>
        </p:txBody>
      </p:sp>
    </p:spTree>
    <p:extLst>
      <p:ext uri="{BB962C8B-B14F-4D97-AF65-F5344CB8AC3E}">
        <p14:creationId xmlns:p14="http://schemas.microsoft.com/office/powerpoint/2010/main" val="26314081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10119F-2107-46A0-B469-D1DE4290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335490"/>
            <a:ext cx="18456787" cy="6540030"/>
          </a:xfrm>
          <a:prstGeom prst="rect">
            <a:avLst/>
          </a:prstGeom>
        </p:spPr>
      </p:pic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24" name="Titel 5">
            <a:extLst>
              <a:ext uri="{FF2B5EF4-FFF2-40B4-BE49-F238E27FC236}">
                <a16:creationId xmlns:a16="http://schemas.microsoft.com/office/drawing/2014/main" id="{6CF03749-8051-4F71-925B-22780FB4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Organisation der Programme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9B1564-AA9D-487C-A4AF-3BA440F8BB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8325" y="10213536"/>
            <a:ext cx="18746308" cy="24587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Es können mehrere „Stapel“ gestartet werden (Parallelität)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In jedem Fall muss jeder Programm-Strang beendet werden, </a:t>
            </a:r>
            <a:br>
              <a:rPr lang="de-DE" dirty="0"/>
            </a:br>
            <a:r>
              <a:rPr lang="de-DE" dirty="0"/>
              <a:t>sonst läuft das Programm unendlich weiter</a:t>
            </a:r>
          </a:p>
        </p:txBody>
      </p:sp>
      <p:sp>
        <p:nvSpPr>
          <p:cNvPr id="10" name="Pfeil nach rechts 13">
            <a:extLst>
              <a:ext uri="{FF2B5EF4-FFF2-40B4-BE49-F238E27FC236}">
                <a16:creationId xmlns:a16="http://schemas.microsoft.com/office/drawing/2014/main" id="{4B144D8D-BBE8-4A42-A3CD-9136727AB7C2}"/>
              </a:ext>
            </a:extLst>
          </p:cNvPr>
          <p:cNvSpPr/>
          <p:nvPr/>
        </p:nvSpPr>
        <p:spPr>
          <a:xfrm rot="7810281">
            <a:off x="8061434" y="6001928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F86042A-B393-4B45-8AAC-AD0CB9F9F603}"/>
              </a:ext>
            </a:extLst>
          </p:cNvPr>
          <p:cNvSpPr txBox="1">
            <a:spLocks/>
          </p:cNvSpPr>
          <p:nvPr/>
        </p:nvSpPr>
        <p:spPr>
          <a:xfrm>
            <a:off x="7503477" y="4452326"/>
            <a:ext cx="7917433" cy="846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Ein Strang mit </a:t>
            </a:r>
            <a:b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fahrenden Motoren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41153FDD-6475-40DF-9E70-F8A407C90085}"/>
              </a:ext>
            </a:extLst>
          </p:cNvPr>
          <p:cNvSpPr txBox="1">
            <a:spLocks/>
          </p:cNvSpPr>
          <p:nvPr/>
        </p:nvSpPr>
        <p:spPr>
          <a:xfrm>
            <a:off x="13511612" y="4114310"/>
            <a:ext cx="7917433" cy="8462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3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AB16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halet LondonNineteenEighty" charset="0"/>
                <a:ea typeface="Chalet LondonNineteenEighty" charset="0"/>
                <a:cs typeface="Chalet LondonNineteenEighty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Font typeface="Arial"/>
              <a:buNone/>
            </a:pPr>
            <a:r>
              <a:rPr lang="de-DE" sz="3500" cap="none" dirty="0">
                <a:latin typeface="Arial" panose="020B0604020202020204" pitchFamily="34" charset="0"/>
                <a:cs typeface="Arial" panose="020B0604020202020204" pitchFamily="34" charset="0"/>
              </a:rPr>
              <a:t>Ein Strang der auf den Druck vom Touch-Sensor wartet (und dann einen Piepton abspielt)</a:t>
            </a:r>
          </a:p>
        </p:txBody>
      </p:sp>
      <p:sp>
        <p:nvSpPr>
          <p:cNvPr id="13" name="Pfeil nach rechts 13">
            <a:extLst>
              <a:ext uri="{FF2B5EF4-FFF2-40B4-BE49-F238E27FC236}">
                <a16:creationId xmlns:a16="http://schemas.microsoft.com/office/drawing/2014/main" id="{5E07B397-B91B-48D1-8345-90AFBB962871}"/>
              </a:ext>
            </a:extLst>
          </p:cNvPr>
          <p:cNvSpPr/>
          <p:nvPr/>
        </p:nvSpPr>
        <p:spPr>
          <a:xfrm rot="7810281">
            <a:off x="13453168" y="6163710"/>
            <a:ext cx="1128716" cy="371302"/>
          </a:xfrm>
          <a:prstGeom prst="rightArrow">
            <a:avLst/>
          </a:prstGeom>
          <a:solidFill>
            <a:srgbClr val="FFC000"/>
          </a:solidFill>
          <a:ln>
            <a:solidFill>
              <a:srgbClr val="F7A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06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24" name="Titel 5">
            <a:extLst>
              <a:ext uri="{FF2B5EF4-FFF2-40B4-BE49-F238E27FC236}">
                <a16:creationId xmlns:a16="http://schemas.microsoft.com/office/drawing/2014/main" id="{6CF03749-8051-4F71-925B-22780FB4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Programmbausteine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D444532-9383-46CE-AADD-62E253692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00254"/>
              </p:ext>
            </p:extLst>
          </p:nvPr>
        </p:nvGraphicFramePr>
        <p:xfrm>
          <a:off x="1838324" y="3331928"/>
          <a:ext cx="20872819" cy="886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2719">
                  <a:extLst>
                    <a:ext uri="{9D8B030D-6E8A-4147-A177-3AD203B41FA5}">
                      <a16:colId xmlns:a16="http://schemas.microsoft.com/office/drawing/2014/main" val="2194696998"/>
                    </a:ext>
                  </a:extLst>
                </a:gridCol>
                <a:gridCol w="16350100">
                  <a:extLst>
                    <a:ext uri="{9D8B030D-6E8A-4147-A177-3AD203B41FA5}">
                      <a16:colId xmlns:a16="http://schemas.microsoft.com/office/drawing/2014/main" val="158286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Motoren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Steuerung von einzelnen Motoren (Geschwindigkeit / Umdrehungen)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4351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Bewegung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Steuerung von mehreren Motoren (Geschwindigkeit / Umdrehungen)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1468618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Licht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Display-Anzeigen (z.B. Helligkeit, Texte auf Display etc.)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290969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Soundeffekte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Töne oder andere Soundeffekte ausgeben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9853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Ereignisse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Warten auf Ereignisse (Sensor-Aktion, Zeit, Nachrichten / Bluetooth etc.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36519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Steuerung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Wiederholungen (Schleifen), Abfragen (IF/Wenn-Dann), Anhalten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2235558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Sensoren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Logik-Blöcke zu den jeweiligen Sensoren (für Kombination mit Steuerungs-Blöcken)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349943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Operatoren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Logischer- und Rechnerische Operatoren (+ / - / und / oder etc.)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87501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Variablen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Erstellen von eigenen Variablen / Listen (Arrays)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24814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Eigene Blöcke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Aufbau eigener Unterprogramme 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val="328713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6720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06CBA2-6300-4221-8202-34B75815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267" y="2356234"/>
            <a:ext cx="10814305" cy="8107581"/>
          </a:xfrm>
          <a:prstGeom prst="rect">
            <a:avLst/>
          </a:prstGeom>
        </p:spPr>
      </p:pic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LEGO </a:t>
            </a:r>
            <a:r>
              <a:rPr lang="de-DE" dirty="0" err="1"/>
              <a:t>Technic</a:t>
            </a:r>
            <a:r>
              <a:rPr lang="de-DE" dirty="0"/>
              <a:t> Hub (Steuereinheit)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3 Motoren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3 zusätzliche Sensoren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Akku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528 Bauteile im Basis-Set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Plastikkiste zum Sortieren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LEGO® Education </a:t>
            </a:r>
            <a:br>
              <a:rPr lang="de-DE" dirty="0"/>
            </a:br>
            <a:r>
              <a:rPr lang="de-DE" dirty="0"/>
              <a:t>SPIKE™ Prime-Basis-Set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3B130F-5ED8-4B11-9D55-B44B5D19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734" y="9582879"/>
            <a:ext cx="7226428" cy="30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19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Ergänzungsset mit weiteren Baumaterialien und Sensoren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603 weitere Bauteile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1 weiterer großer Motor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1 weiterer Farbsensor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Set kommt in Pappkiste, Teile passen aber mit in Basis-Set-Kiste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LEGO® Education </a:t>
            </a:r>
            <a:br>
              <a:rPr lang="de-DE" dirty="0"/>
            </a:br>
            <a:r>
              <a:rPr lang="de-DE" dirty="0"/>
              <a:t>Expansion-Set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384B54-98D6-44B9-BA95-7B51E43A6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807" y="2359465"/>
            <a:ext cx="11395459" cy="91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145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0561579" y="3635762"/>
            <a:ext cx="10353675" cy="8509519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6 Ein- und Ausgänge für den Anschluss für Sensoren oder Motoren (egal wo welche)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Integrierter </a:t>
            </a:r>
            <a:r>
              <a:rPr lang="de-DE" b="1" dirty="0"/>
              <a:t>Gyro-/Winkel-Sensor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Kein Display, dafür 5x5 Lichtmatrix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Micro-USB oder Bluetooth-Verbindung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Lithium-Ionen-Akku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LEGO </a:t>
            </a:r>
            <a:r>
              <a:rPr lang="de-DE" dirty="0" err="1"/>
              <a:t>Technic</a:t>
            </a:r>
            <a:r>
              <a:rPr lang="de-DE" dirty="0"/>
              <a:t> Hub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80C7F2-5729-4335-AEF9-9EA03415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369167"/>
            <a:ext cx="7283944" cy="87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984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E3707-E83B-49D5-81AB-F3632E05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096" y="6506822"/>
            <a:ext cx="6290906" cy="5773701"/>
          </a:xfrm>
          <a:prstGeom prst="rect">
            <a:avLst/>
          </a:prstGeom>
        </p:spPr>
      </p:pic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b="1" dirty="0"/>
              <a:t>Großer Motor: </a:t>
            </a:r>
            <a:r>
              <a:rPr lang="de-DE" dirty="0"/>
              <a:t>Leistungsstarker Antrieb mit hohem Drehmoment (z.B. für einen Greifarm)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b="1" dirty="0"/>
              <a:t>Kleiner Motor: </a:t>
            </a:r>
            <a:r>
              <a:rPr lang="de-DE" dirty="0"/>
              <a:t>Geringere Leistung, flaches Design (z.B. Fahrmotor)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Beide Motoren haben einen </a:t>
            </a:r>
            <a:r>
              <a:rPr lang="de-DE" b="1" dirty="0"/>
              <a:t>integrierten Rotationssensor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Motoren </a:t>
            </a:r>
            <a:br>
              <a:rPr lang="de-DE" dirty="0"/>
            </a:br>
            <a:r>
              <a:rPr lang="de-DE" dirty="0"/>
              <a:t>des SPIKE-Roboters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23C23E-834E-45B2-B0D0-D74E34C4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692" y="2021249"/>
            <a:ext cx="6809489" cy="47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027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0557022" y="4042921"/>
            <a:ext cx="10963275" cy="850951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Farbsensor erkennt konkrete Farben (siehe Grafik der der Seite)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Ebenfalls Messung von reflektiertem Licht (in %-Werten) möglich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Farbsensor </a:t>
            </a:r>
            <a:br>
              <a:rPr lang="de-DE" dirty="0"/>
            </a:br>
            <a:r>
              <a:rPr lang="de-DE" dirty="0"/>
              <a:t>des SPIKE-Roboters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27D43A-D857-4627-B073-6913A59F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986" y="3879072"/>
            <a:ext cx="5478646" cy="36743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0B7B39E-8A42-4367-9F1E-2238E73A9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86" y="8297681"/>
            <a:ext cx="4850921" cy="42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3714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838325" y="4298103"/>
            <a:ext cx="10963275" cy="850951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Messebereich von 1 – 200cm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Messgenauigkeit +/- 1cm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Interessant: Integrierter Adapter in diesem Sensor ermöglicht es, Sensoren von Drittanbietern an diesen Sensor anzuschließen.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de-DE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Abstandssensor </a:t>
            </a:r>
            <a:br>
              <a:rPr lang="de-DE" dirty="0"/>
            </a:br>
            <a:r>
              <a:rPr lang="de-DE" dirty="0"/>
              <a:t>des SPIKE-Roboters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7AA8C3-CA8D-403E-9896-DCADB970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339" y="2621112"/>
            <a:ext cx="6166884" cy="470131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DF1F6F0-5FD8-43B4-96AA-8000DECC4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339" y="8647002"/>
            <a:ext cx="6742404" cy="31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959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1280036" y="4042921"/>
            <a:ext cx="10963275" cy="850951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Clr>
                <a:srgbClr val="EA752F"/>
              </a:buClr>
            </a:pPr>
            <a:r>
              <a:rPr lang="de-DE" dirty="0"/>
              <a:t>Messung von Kräften bis ca. 1kg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rgbClr val="EA752F"/>
              </a:buClr>
            </a:pPr>
            <a:r>
              <a:rPr lang="de-DE" dirty="0"/>
              <a:t>Ebenfalls Verwendung als Berührungssensor (gedrückt, losgelassen, angestoßen)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rgbClr val="EA752F"/>
              </a:buClr>
            </a:pPr>
            <a:r>
              <a:rPr lang="de-DE" dirty="0"/>
              <a:t>Möglichkeit Sensor zu „verlängern“, z.B. indem vorne eine Stange hineingesteckt wird</a:t>
            </a:r>
          </a:p>
          <a:p>
            <a:pPr>
              <a:lnSpc>
                <a:spcPct val="170000"/>
              </a:lnSpc>
              <a:spcBef>
                <a:spcPts val="0"/>
              </a:spcBef>
              <a:buClr>
                <a:srgbClr val="EA752F"/>
              </a:buClr>
            </a:pPr>
            <a:endParaRPr lang="de-DE" dirty="0"/>
          </a:p>
          <a:p>
            <a:pPr>
              <a:lnSpc>
                <a:spcPct val="170000"/>
              </a:lnSpc>
              <a:spcBef>
                <a:spcPts val="0"/>
              </a:spcBef>
              <a:buClr>
                <a:srgbClr val="EA752F"/>
              </a:buClr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9247739" cy="2286000"/>
          </a:xfrm>
        </p:spPr>
        <p:txBody>
          <a:bodyPr/>
          <a:lstStyle/>
          <a:p>
            <a:r>
              <a:rPr lang="de-DE" dirty="0"/>
              <a:t>Kraftsensor / Touch-Sensor</a:t>
            </a:r>
            <a:br>
              <a:rPr lang="de-DE" dirty="0"/>
            </a:br>
            <a:r>
              <a:rPr lang="de-DE" dirty="0"/>
              <a:t>des SPIKE-Roboters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E86C33-027F-40B9-BD63-09A53FFD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126259"/>
            <a:ext cx="6742404" cy="46107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0AFE4D9-1EA6-466C-B6EA-A07E08BE2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48" y="9166292"/>
            <a:ext cx="4379384" cy="24956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2DF235-1EC2-4F05-A5FF-B21E10033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367" y="9166292"/>
            <a:ext cx="4379384" cy="209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606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quare"/>
          <p:cNvSpPr/>
          <p:nvPr/>
        </p:nvSpPr>
        <p:spPr>
          <a:xfrm>
            <a:off x="23594747" y="215377"/>
            <a:ext cx="585982" cy="585982"/>
          </a:xfrm>
          <a:prstGeom prst="rect">
            <a:avLst/>
          </a:prstGeom>
          <a:solidFill>
            <a:srgbClr val="EA752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1838325" y="3502464"/>
            <a:ext cx="21724504" cy="8657999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>
                <a:solidFill>
                  <a:schemeClr val="tx1"/>
                </a:solidFill>
              </a:rPr>
              <a:t>Offizielle LEGO Education Software unterstützt eine </a:t>
            </a:r>
            <a:r>
              <a:rPr lang="de-DE" b="1" dirty="0">
                <a:solidFill>
                  <a:schemeClr val="tx1"/>
                </a:solidFill>
              </a:rPr>
              <a:t>Blog-Basierte Variante (Scratch-Basis) </a:t>
            </a:r>
            <a:r>
              <a:rPr lang="de-DE" dirty="0">
                <a:solidFill>
                  <a:schemeClr val="tx1"/>
                </a:solidFill>
              </a:rPr>
              <a:t>sowie die </a:t>
            </a:r>
            <a:r>
              <a:rPr lang="de-DE" b="1" dirty="0">
                <a:solidFill>
                  <a:schemeClr val="tx1"/>
                </a:solidFill>
              </a:rPr>
              <a:t>textbasierte Programmierung </a:t>
            </a:r>
            <a:r>
              <a:rPr lang="de-DE" b="1" dirty="0"/>
              <a:t>mit Python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hlinkClick r:id="rId2"/>
              </a:rPr>
              <a:t>https://education.lego.com/de-de/downloads/spike-prime/software</a:t>
            </a:r>
            <a:r>
              <a:rPr lang="de-DE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dirty="0"/>
              <a:t>Da der SPIKE-Roboter noch neu ist, gibt es noch kaum andere Möglichkeiten der Programmierung. Eine weitere Option ist, direkt </a:t>
            </a:r>
            <a:r>
              <a:rPr lang="de-DE" b="1" dirty="0" err="1"/>
              <a:t>MicroPython</a:t>
            </a:r>
            <a:r>
              <a:rPr lang="de-DE" dirty="0"/>
              <a:t> auf dem SPIKE zu installieren, siehe:</a:t>
            </a:r>
            <a:br>
              <a:rPr lang="de-DE" dirty="0"/>
            </a:br>
            <a:r>
              <a:rPr lang="de-DE" dirty="0">
                <a:hlinkClick r:id="rId3"/>
              </a:rPr>
              <a:t>https://www.instructables.com/MicroPython-on-SPIKE-Prime/</a:t>
            </a:r>
            <a:r>
              <a:rPr lang="de-DE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38325" y="1216465"/>
            <a:ext cx="16704856" cy="2286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Programmiersprachen für SPIKE-Roboter</a:t>
            </a:r>
          </a:p>
        </p:txBody>
      </p:sp>
    </p:spTree>
    <p:extLst>
      <p:ext uri="{BB962C8B-B14F-4D97-AF65-F5344CB8AC3E}">
        <p14:creationId xmlns:p14="http://schemas.microsoft.com/office/powerpoint/2010/main" val="21129441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RO-Design">
  <a:themeElements>
    <a:clrScheme name="WRO">
      <a:dk1>
        <a:srgbClr val="231F20"/>
      </a:dk1>
      <a:lt1>
        <a:srgbClr val="FFFFFF"/>
      </a:lt1>
      <a:dk2>
        <a:srgbClr val="ED1C24"/>
      </a:dk2>
      <a:lt2>
        <a:srgbClr val="EC008C"/>
      </a:lt2>
      <a:accent1>
        <a:srgbClr val="F7941D"/>
      </a:accent1>
      <a:accent2>
        <a:srgbClr val="F7941D"/>
      </a:accent2>
      <a:accent3>
        <a:srgbClr val="8DC63F"/>
      </a:accent3>
      <a:accent4>
        <a:srgbClr val="00A14B"/>
      </a:accent4>
      <a:accent5>
        <a:srgbClr val="00AEEF"/>
      </a:accent5>
      <a:accent6>
        <a:srgbClr val="005E92"/>
      </a:accent6>
      <a:hlink>
        <a:srgbClr val="E5007D"/>
      </a:hlink>
      <a:folHlink>
        <a:srgbClr val="E5007D"/>
      </a:folHlink>
    </a:clrScheme>
    <a:fontScheme name="White">
      <a:majorFont>
        <a:latin typeface="Lato Light"/>
        <a:ea typeface="Lato Light"/>
        <a:cs typeface="Lato Light"/>
      </a:majorFont>
      <a:minorFont>
        <a:latin typeface="Lato Bold"/>
        <a:ea typeface="Lato Bold"/>
        <a:cs typeface="Lato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all" spc="168" normalizeH="0" baseline="0">
            <a:ln>
              <a:noFill/>
            </a:ln>
            <a:solidFill>
              <a:srgbClr val="000000"/>
            </a:solidFill>
            <a:effectLst/>
            <a:uFillTx/>
            <a:latin typeface="Lato Black"/>
            <a:ea typeface="Lato Black"/>
            <a:cs typeface="Lato Black"/>
            <a:sym typeface="Lato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ato Light"/>
        <a:ea typeface="Lato Light"/>
        <a:cs typeface="Lato Light"/>
      </a:majorFont>
      <a:minorFont>
        <a:latin typeface="Lato Bold"/>
        <a:ea typeface="Lato Bold"/>
        <a:cs typeface="Lato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all" spc="168" normalizeH="0" baseline="0">
            <a:ln>
              <a:noFill/>
            </a:ln>
            <a:solidFill>
              <a:srgbClr val="000000"/>
            </a:solidFill>
            <a:effectLst/>
            <a:uFillTx/>
            <a:latin typeface="Lato Black"/>
            <a:ea typeface="Lato Black"/>
            <a:cs typeface="Lato Black"/>
            <a:sym typeface="Lato Blac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Benutzerdefiniert</PresentationFormat>
  <Paragraphs>92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Gibson Light</vt:lpstr>
      <vt:lpstr>Helvetica Neue</vt:lpstr>
      <vt:lpstr>Helvetica Neue Medium</vt:lpstr>
      <vt:lpstr>Lato Black</vt:lpstr>
      <vt:lpstr>Lato Bold</vt:lpstr>
      <vt:lpstr>WRO-Design</vt:lpstr>
      <vt:lpstr>Benutzerdefiniertes Design</vt:lpstr>
      <vt:lpstr>PowerPoint-Präsentation</vt:lpstr>
      <vt:lpstr>LEGO® Education  SPIKE™ Prime-Basis-Set</vt:lpstr>
      <vt:lpstr>LEGO® Education  Expansion-Set</vt:lpstr>
      <vt:lpstr>LEGO Technic Hub</vt:lpstr>
      <vt:lpstr>Motoren  des SPIKE-Roboters</vt:lpstr>
      <vt:lpstr>Farbsensor  des SPIKE-Roboters</vt:lpstr>
      <vt:lpstr>Abstandssensor  des SPIKE-Roboters</vt:lpstr>
      <vt:lpstr>Kraftsensor / Touch-Sensor des SPIKE-Roboters</vt:lpstr>
      <vt:lpstr>Programmiersprachen für SPIKE-Roboter</vt:lpstr>
      <vt:lpstr>PowerPoint-Präsentation</vt:lpstr>
      <vt:lpstr>SPIKE-PRIME Software</vt:lpstr>
      <vt:lpstr>PowerPoint-Präsentation</vt:lpstr>
      <vt:lpstr>Organisation der Programme</vt:lpstr>
      <vt:lpstr>Programmbausteine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Markus Fleige</cp:lastModifiedBy>
  <cp:revision>218</cp:revision>
  <dcterms:modified xsi:type="dcterms:W3CDTF">2022-02-24T11:11:18Z</dcterms:modified>
</cp:coreProperties>
</file>