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7" r:id="rId2"/>
  </p:sldMasterIdLst>
  <p:notesMasterIdLst>
    <p:notesMasterId r:id="rId28"/>
  </p:notesMasterIdLst>
  <p:handoutMasterIdLst>
    <p:handoutMasterId r:id="rId29"/>
  </p:handoutMasterIdLst>
  <p:sldIdLst>
    <p:sldId id="612" r:id="rId3"/>
    <p:sldId id="258" r:id="rId4"/>
    <p:sldId id="429" r:id="rId5"/>
    <p:sldId id="594" r:id="rId6"/>
    <p:sldId id="595" r:id="rId7"/>
    <p:sldId id="596" r:id="rId8"/>
    <p:sldId id="597" r:id="rId9"/>
    <p:sldId id="605" r:id="rId10"/>
    <p:sldId id="589" r:id="rId11"/>
    <p:sldId id="604" r:id="rId12"/>
    <p:sldId id="603" r:id="rId13"/>
    <p:sldId id="606" r:id="rId14"/>
    <p:sldId id="590" r:id="rId15"/>
    <p:sldId id="602" r:id="rId16"/>
    <p:sldId id="607" r:id="rId17"/>
    <p:sldId id="591" r:id="rId18"/>
    <p:sldId id="598" r:id="rId19"/>
    <p:sldId id="599" r:id="rId20"/>
    <p:sldId id="608" r:id="rId21"/>
    <p:sldId id="592" r:id="rId22"/>
    <p:sldId id="613" r:id="rId23"/>
    <p:sldId id="600" r:id="rId24"/>
    <p:sldId id="262" r:id="rId25"/>
    <p:sldId id="593" r:id="rId26"/>
    <p:sldId id="609"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1pPr>
    <a:lvl2pPr marL="0" marR="0" indent="2286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2pPr>
    <a:lvl3pPr marL="0" marR="0" indent="4572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3pPr>
    <a:lvl4pPr marL="0" marR="0" indent="6858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4pPr>
    <a:lvl5pPr marL="0" marR="0" indent="9144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5pPr>
    <a:lvl6pPr marL="0" marR="0" indent="11430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6pPr>
    <a:lvl7pPr marL="0" marR="0" indent="13716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7pPr>
    <a:lvl8pPr marL="0" marR="0" indent="16002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8pPr>
    <a:lvl9pPr marL="0" marR="0" indent="182880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s Christensen" initials="CC" lastIdx="6" clrIdx="0"/>
  <p:cmAuthor id="2" name="Lukas Pluemper" initials="LP" lastIdx="1" clrIdx="1">
    <p:extLst>
      <p:ext uri="{19B8F6BF-5375-455C-9EA6-DF929625EA0E}">
        <p15:presenceInfo xmlns:p15="http://schemas.microsoft.com/office/powerpoint/2012/main" userId="Lukas Pluemper" providerId="None"/>
      </p:ext>
    </p:extLst>
  </p:cmAuthor>
  <p:cmAuthor id="3" name="Miriam Messer" initials="MM" lastIdx="5" clrIdx="2">
    <p:extLst>
      <p:ext uri="{19B8F6BF-5375-455C-9EA6-DF929625EA0E}">
        <p15:presenceInfo xmlns:p15="http://schemas.microsoft.com/office/powerpoint/2012/main" userId="6e3fce44f3c45a0e" providerId="Windows Live"/>
      </p:ext>
    </p:extLst>
  </p:cmAuthor>
  <p:cmAuthor id="4" name="Markus Fleige" initials="MF" lastIdx="3" clrIdx="3">
    <p:extLst>
      <p:ext uri="{19B8F6BF-5375-455C-9EA6-DF929625EA0E}">
        <p15:presenceInfo xmlns:p15="http://schemas.microsoft.com/office/powerpoint/2012/main" userId="S-1-5-21-1453562666-377344877-805191263-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C008C"/>
    <a:srgbClr val="F7941D"/>
    <a:srgbClr val="ED1C24"/>
    <a:srgbClr val="00AEEF"/>
    <a:srgbClr val="8DC63F"/>
    <a:srgbClr val="067794"/>
    <a:srgbClr val="EB4D34"/>
    <a:srgbClr val="358BAC"/>
    <a:srgbClr val="FBBB20"/>
    <a:srgbClr val="EA7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85" autoAdjust="0"/>
    <p:restoredTop sz="95332" autoAdjust="0"/>
  </p:normalViewPr>
  <p:slideViewPr>
    <p:cSldViewPr snapToGrid="0" snapToObjects="1">
      <p:cViewPr varScale="1">
        <p:scale>
          <a:sx n="58" d="100"/>
          <a:sy n="58" d="100"/>
        </p:scale>
        <p:origin x="280" y="480"/>
      </p:cViewPr>
      <p:guideLst>
        <p:guide orient="horz" pos="4320"/>
        <p:guide pos="7680"/>
      </p:guideLst>
    </p:cSldViewPr>
  </p:slideViewPr>
  <p:notesTextViewPr>
    <p:cViewPr>
      <p:scale>
        <a:sx n="33" d="100"/>
        <a:sy n="33" d="100"/>
      </p:scale>
      <p:origin x="0" y="0"/>
    </p:cViewPr>
  </p:notesTextViewPr>
  <p:notesViewPr>
    <p:cSldViewPr snapToGrid="0" snapToObjects="1">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04C48B-ABB3-BB47-901B-54B070E5FF68}" type="datetimeFigureOut">
              <a:rPr lang="da-DK" smtClean="0"/>
              <a:t>27.01.2023</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75EBDF-5B89-BB49-B924-BB4A97B6002C}" type="slidenum">
              <a:rPr lang="da-DK" smtClean="0"/>
              <a:t>‹#›</a:t>
            </a:fld>
            <a:endParaRPr lang="da-DK"/>
          </a:p>
        </p:txBody>
      </p:sp>
    </p:spTree>
    <p:extLst>
      <p:ext uri="{BB962C8B-B14F-4D97-AF65-F5344CB8AC3E}">
        <p14:creationId xmlns:p14="http://schemas.microsoft.com/office/powerpoint/2010/main" val="105828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531" name="Shape 5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480352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Gibson Light"/>
        <a:ea typeface="Gibson Light"/>
        <a:cs typeface="Gibson Light"/>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8269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9276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2097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8898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644175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25443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12768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01014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844647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84897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58635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53923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0302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54895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51371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90625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8922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1421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77762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ro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6" name="Grafik 5">
            <a:extLst>
              <a:ext uri="{FF2B5EF4-FFF2-40B4-BE49-F238E27FC236}">
                <a16:creationId xmlns:a16="http://schemas.microsoft.com/office/drawing/2014/main" id="{0B6C9806-45B3-4798-B4A0-8B5B7AD8B065}"/>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8" name="Grafik 7"/>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247547522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C_Farbe">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rgbClr val="EA752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59799BA8-CD64-4BD9-8C5B-AB92E353450D}"/>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0E8CF6B9-8F91-4180-9652-97AB0A6EC382}"/>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30900136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86CB4B4D-7CA3-9044-876B-883B54F8677D}" type="slidenum">
              <a:rPr lang="tr-TR" smtClean="0"/>
              <a:pPr/>
              <a:t>‹#›</a:t>
            </a:fld>
            <a:endParaRPr lang="tr-TR" dirty="0"/>
          </a:p>
        </p:txBody>
      </p:sp>
      <p:sp>
        <p:nvSpPr>
          <p:cNvPr id="4" name="_.jpg"/>
          <p:cNvSpPr>
            <a:spLocks noGrp="1"/>
          </p:cNvSpPr>
          <p:nvPr>
            <p:ph type="pic" idx="13"/>
          </p:nvPr>
        </p:nvSpPr>
        <p:spPr>
          <a:xfrm>
            <a:off x="12984810" y="1194846"/>
            <a:ext cx="11399190" cy="5443021"/>
          </a:xfrm>
          <a:prstGeom prst="rect">
            <a:avLst/>
          </a:prstGeom>
        </p:spPr>
        <p:txBody>
          <a:bodyPr lIns="91439" tIns="45719" rIns="91439" bIns="45719" anchor="t">
            <a:noAutofit/>
          </a:bodyPr>
          <a:lstStyle/>
          <a:p>
            <a:endParaRPr/>
          </a:p>
        </p:txBody>
      </p:sp>
      <p:sp>
        <p:nvSpPr>
          <p:cNvPr id="5" name="_.jpg"/>
          <p:cNvSpPr>
            <a:spLocks noGrp="1"/>
          </p:cNvSpPr>
          <p:nvPr>
            <p:ph type="pic" idx="14"/>
          </p:nvPr>
        </p:nvSpPr>
        <p:spPr>
          <a:xfrm>
            <a:off x="12984810" y="7449107"/>
            <a:ext cx="11399190" cy="5443021"/>
          </a:xfrm>
          <a:prstGeom prst="rect">
            <a:avLst/>
          </a:prstGeom>
        </p:spPr>
        <p:txBody>
          <a:bodyPr lIns="91439" tIns="45719" rIns="91439" bIns="45719" anchor="t">
            <a:noAutofit/>
          </a:bodyPr>
          <a:lstStyle/>
          <a:p>
            <a:endParaRPr/>
          </a:p>
        </p:txBody>
      </p:sp>
      <p:sp>
        <p:nvSpPr>
          <p:cNvPr id="6" name="Textplatzhalter 2">
            <a:extLst>
              <a:ext uri="{FF2B5EF4-FFF2-40B4-BE49-F238E27FC236}">
                <a16:creationId xmlns:a16="http://schemas.microsoft.com/office/drawing/2014/main" id="{8A1EA947-F803-4532-AE2A-A5F7378D9361}"/>
              </a:ext>
            </a:extLst>
          </p:cNvPr>
          <p:cNvSpPr>
            <a:spLocks noGrp="1"/>
          </p:cNvSpPr>
          <p:nvPr>
            <p:ph type="body" sz="quarter" idx="17"/>
          </p:nvPr>
        </p:nvSpPr>
        <p:spPr>
          <a:xfrm>
            <a:off x="1838325" y="4162791"/>
            <a:ext cx="10353675" cy="8509519"/>
          </a:xfrm>
        </p:spPr>
        <p:txBody>
          <a:bodyPr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le Text">
            <a:extLst>
              <a:ext uri="{FF2B5EF4-FFF2-40B4-BE49-F238E27FC236}">
                <a16:creationId xmlns:a16="http://schemas.microsoft.com/office/drawing/2014/main" id="{7C941342-B51F-416B-A4E4-D2D69C6EC7F7}"/>
              </a:ext>
            </a:extLst>
          </p:cNvPr>
          <p:cNvSpPr txBox="1">
            <a:spLocks noGrp="1"/>
          </p:cNvSpPr>
          <p:nvPr>
            <p:ph type="title"/>
          </p:nvPr>
        </p:nvSpPr>
        <p:spPr>
          <a:xfrm>
            <a:off x="1838325" y="1216465"/>
            <a:ext cx="10353375"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b="1"/>
            </a:lvl1pPr>
          </a:lstStyle>
          <a:p>
            <a:r>
              <a:rPr dirty="0"/>
              <a:t>Title Text</a:t>
            </a:r>
          </a:p>
        </p:txBody>
      </p:sp>
    </p:spTree>
    <p:extLst>
      <p:ext uri="{BB962C8B-B14F-4D97-AF65-F5344CB8AC3E}">
        <p14:creationId xmlns:p14="http://schemas.microsoft.com/office/powerpoint/2010/main" val="30739531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rechts">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_.jpg"/>
          <p:cNvSpPr>
            <a:spLocks noGrp="1"/>
          </p:cNvSpPr>
          <p:nvPr>
            <p:ph type="pic" idx="13"/>
          </p:nvPr>
        </p:nvSpPr>
        <p:spPr>
          <a:xfrm>
            <a:off x="12984810" y="1194846"/>
            <a:ext cx="11399190" cy="11477464"/>
          </a:xfrm>
          <a:prstGeom prst="rect">
            <a:avLst/>
          </a:prstGeom>
        </p:spPr>
        <p:txBody>
          <a:bodyPr lIns="91439" tIns="45719" rIns="91439" bIns="45719" anchor="t">
            <a:noAutofit/>
          </a:bodyPr>
          <a:lstStyle/>
          <a:p>
            <a:endParaRPr/>
          </a:p>
        </p:txBody>
      </p:sp>
      <p:sp>
        <p:nvSpPr>
          <p:cNvPr id="9" name="Title Text">
            <a:extLst>
              <a:ext uri="{FF2B5EF4-FFF2-40B4-BE49-F238E27FC236}">
                <a16:creationId xmlns:a16="http://schemas.microsoft.com/office/drawing/2014/main" id="{7C941342-B51F-416B-A4E4-D2D69C6EC7F7}"/>
              </a:ext>
            </a:extLst>
          </p:cNvPr>
          <p:cNvSpPr txBox="1">
            <a:spLocks noGrp="1"/>
          </p:cNvSpPr>
          <p:nvPr>
            <p:ph type="title"/>
          </p:nvPr>
        </p:nvSpPr>
        <p:spPr>
          <a:xfrm>
            <a:off x="1838325" y="1216465"/>
            <a:ext cx="10353375"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b="1"/>
            </a:lvl1pPr>
          </a:lstStyle>
          <a:p>
            <a:r>
              <a:rPr dirty="0"/>
              <a:t>Title Text</a:t>
            </a:r>
          </a:p>
        </p:txBody>
      </p:sp>
      <p:sp>
        <p:nvSpPr>
          <p:cNvPr id="10" name="Textplatzhalter 2">
            <a:extLst>
              <a:ext uri="{FF2B5EF4-FFF2-40B4-BE49-F238E27FC236}">
                <a16:creationId xmlns:a16="http://schemas.microsoft.com/office/drawing/2014/main" id="{8A1EA947-F803-4532-AE2A-A5F7378D9361}"/>
              </a:ext>
            </a:extLst>
          </p:cNvPr>
          <p:cNvSpPr>
            <a:spLocks noGrp="1"/>
          </p:cNvSpPr>
          <p:nvPr>
            <p:ph type="body" sz="quarter" idx="17"/>
          </p:nvPr>
        </p:nvSpPr>
        <p:spPr>
          <a:xfrm>
            <a:off x="1838325" y="4162791"/>
            <a:ext cx="10353675" cy="8509519"/>
          </a:xfrm>
        </p:spPr>
        <p:txBody>
          <a:bodyPr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880454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to rechts">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 name="Title Text">
            <a:extLst>
              <a:ext uri="{FF2B5EF4-FFF2-40B4-BE49-F238E27FC236}">
                <a16:creationId xmlns:a16="http://schemas.microsoft.com/office/drawing/2014/main" id="{7C941342-B51F-416B-A4E4-D2D69C6EC7F7}"/>
              </a:ext>
            </a:extLst>
          </p:cNvPr>
          <p:cNvSpPr txBox="1">
            <a:spLocks noGrp="1"/>
          </p:cNvSpPr>
          <p:nvPr>
            <p:ph type="title"/>
          </p:nvPr>
        </p:nvSpPr>
        <p:spPr>
          <a:xfrm>
            <a:off x="1838325" y="1216465"/>
            <a:ext cx="21055542"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b="1"/>
            </a:lvl1pPr>
          </a:lstStyle>
          <a:p>
            <a:r>
              <a:rPr dirty="0"/>
              <a:t>Title Text</a:t>
            </a:r>
          </a:p>
        </p:txBody>
      </p:sp>
      <p:sp>
        <p:nvSpPr>
          <p:cNvPr id="4" name="Tabellenplatzhalter 3"/>
          <p:cNvSpPr>
            <a:spLocks noGrp="1"/>
          </p:cNvSpPr>
          <p:nvPr>
            <p:ph type="tbl" sz="quarter" idx="10"/>
          </p:nvPr>
        </p:nvSpPr>
        <p:spPr>
          <a:xfrm>
            <a:off x="1838854" y="3800964"/>
            <a:ext cx="21055013" cy="1139825"/>
          </a:xfrm>
        </p:spPr>
        <p:txBody>
          <a:bodyPr/>
          <a:lstStyle/>
          <a:p>
            <a:endParaRPr lang="de-DE"/>
          </a:p>
        </p:txBody>
      </p:sp>
    </p:spTree>
    <p:extLst>
      <p:ext uri="{BB962C8B-B14F-4D97-AF65-F5344CB8AC3E}">
        <p14:creationId xmlns:p14="http://schemas.microsoft.com/office/powerpoint/2010/main" val="31203409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Fotos rechts">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_.jpg"/>
          <p:cNvSpPr>
            <a:spLocks noGrp="1"/>
          </p:cNvSpPr>
          <p:nvPr>
            <p:ph type="pic" idx="13"/>
          </p:nvPr>
        </p:nvSpPr>
        <p:spPr>
          <a:xfrm>
            <a:off x="12984810" y="1194846"/>
            <a:ext cx="5400000" cy="5400000"/>
          </a:xfrm>
          <a:prstGeom prst="rect">
            <a:avLst/>
          </a:prstGeom>
        </p:spPr>
        <p:txBody>
          <a:bodyPr lIns="91439" tIns="45719" rIns="91439" bIns="45719" anchor="t">
            <a:noAutofit/>
          </a:bodyPr>
          <a:lstStyle/>
          <a:p>
            <a:endParaRPr/>
          </a:p>
        </p:txBody>
      </p:sp>
      <p:sp>
        <p:nvSpPr>
          <p:cNvPr id="4" name="_.jpg">
            <a:extLst>
              <a:ext uri="{FF2B5EF4-FFF2-40B4-BE49-F238E27FC236}">
                <a16:creationId xmlns:a16="http://schemas.microsoft.com/office/drawing/2014/main" id="{300B8926-E874-4DA7-A4BF-D82C6C180A1C}"/>
              </a:ext>
            </a:extLst>
          </p:cNvPr>
          <p:cNvSpPr>
            <a:spLocks noGrp="1"/>
          </p:cNvSpPr>
          <p:nvPr>
            <p:ph type="pic" idx="14"/>
          </p:nvPr>
        </p:nvSpPr>
        <p:spPr>
          <a:xfrm>
            <a:off x="18984000" y="1216465"/>
            <a:ext cx="5400000" cy="5400000"/>
          </a:xfrm>
          <a:prstGeom prst="rect">
            <a:avLst/>
          </a:prstGeom>
        </p:spPr>
        <p:txBody>
          <a:bodyPr lIns="91439" tIns="45719" rIns="91439" bIns="45719" anchor="t">
            <a:noAutofit/>
          </a:bodyPr>
          <a:lstStyle/>
          <a:p>
            <a:endParaRPr/>
          </a:p>
        </p:txBody>
      </p:sp>
      <p:sp>
        <p:nvSpPr>
          <p:cNvPr id="5" name="_.jpg">
            <a:extLst>
              <a:ext uri="{FF2B5EF4-FFF2-40B4-BE49-F238E27FC236}">
                <a16:creationId xmlns:a16="http://schemas.microsoft.com/office/drawing/2014/main" id="{F6256101-D415-4043-A92A-3D2EF5161565}"/>
              </a:ext>
            </a:extLst>
          </p:cNvPr>
          <p:cNvSpPr>
            <a:spLocks noGrp="1"/>
          </p:cNvSpPr>
          <p:nvPr>
            <p:ph type="pic" idx="15"/>
          </p:nvPr>
        </p:nvSpPr>
        <p:spPr>
          <a:xfrm>
            <a:off x="12984810" y="7250691"/>
            <a:ext cx="5400000" cy="5400000"/>
          </a:xfrm>
          <a:prstGeom prst="rect">
            <a:avLst/>
          </a:prstGeom>
        </p:spPr>
        <p:txBody>
          <a:bodyPr lIns="91439" tIns="45719" rIns="91439" bIns="45719" anchor="t">
            <a:noAutofit/>
          </a:bodyPr>
          <a:lstStyle/>
          <a:p>
            <a:endParaRPr/>
          </a:p>
        </p:txBody>
      </p:sp>
      <p:sp>
        <p:nvSpPr>
          <p:cNvPr id="6" name="_.jpg">
            <a:extLst>
              <a:ext uri="{FF2B5EF4-FFF2-40B4-BE49-F238E27FC236}">
                <a16:creationId xmlns:a16="http://schemas.microsoft.com/office/drawing/2014/main" id="{BF06B59F-5378-4AAA-88C9-DC22C0D37E87}"/>
              </a:ext>
            </a:extLst>
          </p:cNvPr>
          <p:cNvSpPr>
            <a:spLocks noGrp="1"/>
          </p:cNvSpPr>
          <p:nvPr>
            <p:ph type="pic" idx="16"/>
          </p:nvPr>
        </p:nvSpPr>
        <p:spPr>
          <a:xfrm>
            <a:off x="18984000" y="7250691"/>
            <a:ext cx="5400000" cy="5400000"/>
          </a:xfrm>
          <a:prstGeom prst="rect">
            <a:avLst/>
          </a:prstGeom>
        </p:spPr>
        <p:txBody>
          <a:bodyPr lIns="91439" tIns="45719" rIns="91439" bIns="45719" anchor="t">
            <a:noAutofit/>
          </a:bodyPr>
          <a:lstStyle/>
          <a:p>
            <a:endParaRPr/>
          </a:p>
        </p:txBody>
      </p:sp>
      <p:sp>
        <p:nvSpPr>
          <p:cNvPr id="9" name="Title Text">
            <a:extLst>
              <a:ext uri="{FF2B5EF4-FFF2-40B4-BE49-F238E27FC236}">
                <a16:creationId xmlns:a16="http://schemas.microsoft.com/office/drawing/2014/main" id="{7C941342-B51F-416B-A4E4-D2D69C6EC7F7}"/>
              </a:ext>
            </a:extLst>
          </p:cNvPr>
          <p:cNvSpPr txBox="1">
            <a:spLocks noGrp="1"/>
          </p:cNvSpPr>
          <p:nvPr>
            <p:ph type="title"/>
          </p:nvPr>
        </p:nvSpPr>
        <p:spPr>
          <a:xfrm>
            <a:off x="1838325" y="1216465"/>
            <a:ext cx="10353375"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b="1"/>
            </a:lvl1pPr>
          </a:lstStyle>
          <a:p>
            <a:r>
              <a:rPr dirty="0"/>
              <a:t>Title Text</a:t>
            </a:r>
          </a:p>
        </p:txBody>
      </p:sp>
      <p:sp>
        <p:nvSpPr>
          <p:cNvPr id="10" name="Textplatzhalter 2">
            <a:extLst>
              <a:ext uri="{FF2B5EF4-FFF2-40B4-BE49-F238E27FC236}">
                <a16:creationId xmlns:a16="http://schemas.microsoft.com/office/drawing/2014/main" id="{8A1EA947-F803-4532-AE2A-A5F7378D9361}"/>
              </a:ext>
            </a:extLst>
          </p:cNvPr>
          <p:cNvSpPr>
            <a:spLocks noGrp="1"/>
          </p:cNvSpPr>
          <p:nvPr>
            <p:ph type="body" sz="quarter" idx="17"/>
          </p:nvPr>
        </p:nvSpPr>
        <p:spPr>
          <a:xfrm>
            <a:off x="1838325" y="4162791"/>
            <a:ext cx="10353675" cy="8509519"/>
          </a:xfrm>
        </p:spPr>
        <p:txBody>
          <a:bodyPr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2364197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Fotos links">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_.jpg"/>
          <p:cNvSpPr>
            <a:spLocks noGrp="1"/>
          </p:cNvSpPr>
          <p:nvPr>
            <p:ph type="pic" idx="13"/>
          </p:nvPr>
        </p:nvSpPr>
        <p:spPr>
          <a:xfrm>
            <a:off x="0" y="1255371"/>
            <a:ext cx="5400000" cy="5400000"/>
          </a:xfrm>
          <a:prstGeom prst="rect">
            <a:avLst/>
          </a:prstGeom>
        </p:spPr>
        <p:txBody>
          <a:bodyPr lIns="91439" tIns="45719" rIns="91439" bIns="45719" anchor="t">
            <a:noAutofit/>
          </a:bodyPr>
          <a:lstStyle/>
          <a:p>
            <a:endParaRPr/>
          </a:p>
        </p:txBody>
      </p:sp>
      <p:sp>
        <p:nvSpPr>
          <p:cNvPr id="4" name="_.jpg">
            <a:extLst>
              <a:ext uri="{FF2B5EF4-FFF2-40B4-BE49-F238E27FC236}">
                <a16:creationId xmlns:a16="http://schemas.microsoft.com/office/drawing/2014/main" id="{300B8926-E874-4DA7-A4BF-D82C6C180A1C}"/>
              </a:ext>
            </a:extLst>
          </p:cNvPr>
          <p:cNvSpPr>
            <a:spLocks noGrp="1"/>
          </p:cNvSpPr>
          <p:nvPr>
            <p:ph type="pic" idx="14"/>
          </p:nvPr>
        </p:nvSpPr>
        <p:spPr>
          <a:xfrm>
            <a:off x="5999190" y="1276990"/>
            <a:ext cx="5400000" cy="5400000"/>
          </a:xfrm>
          <a:prstGeom prst="rect">
            <a:avLst/>
          </a:prstGeom>
        </p:spPr>
        <p:txBody>
          <a:bodyPr lIns="91439" tIns="45719" rIns="91439" bIns="45719" anchor="t">
            <a:noAutofit/>
          </a:bodyPr>
          <a:lstStyle/>
          <a:p>
            <a:endParaRPr/>
          </a:p>
        </p:txBody>
      </p:sp>
      <p:sp>
        <p:nvSpPr>
          <p:cNvPr id="5" name="_.jpg">
            <a:extLst>
              <a:ext uri="{FF2B5EF4-FFF2-40B4-BE49-F238E27FC236}">
                <a16:creationId xmlns:a16="http://schemas.microsoft.com/office/drawing/2014/main" id="{F6256101-D415-4043-A92A-3D2EF5161565}"/>
              </a:ext>
            </a:extLst>
          </p:cNvPr>
          <p:cNvSpPr>
            <a:spLocks noGrp="1"/>
          </p:cNvSpPr>
          <p:nvPr>
            <p:ph type="pic" idx="15"/>
          </p:nvPr>
        </p:nvSpPr>
        <p:spPr>
          <a:xfrm>
            <a:off x="0" y="7311216"/>
            <a:ext cx="5400000" cy="5400000"/>
          </a:xfrm>
          <a:prstGeom prst="rect">
            <a:avLst/>
          </a:prstGeom>
        </p:spPr>
        <p:txBody>
          <a:bodyPr lIns="91439" tIns="45719" rIns="91439" bIns="45719" anchor="t">
            <a:noAutofit/>
          </a:bodyPr>
          <a:lstStyle/>
          <a:p>
            <a:endParaRPr/>
          </a:p>
        </p:txBody>
      </p:sp>
      <p:sp>
        <p:nvSpPr>
          <p:cNvPr id="6" name="_.jpg">
            <a:extLst>
              <a:ext uri="{FF2B5EF4-FFF2-40B4-BE49-F238E27FC236}">
                <a16:creationId xmlns:a16="http://schemas.microsoft.com/office/drawing/2014/main" id="{BF06B59F-5378-4AAA-88C9-DC22C0D37E87}"/>
              </a:ext>
            </a:extLst>
          </p:cNvPr>
          <p:cNvSpPr>
            <a:spLocks noGrp="1"/>
          </p:cNvSpPr>
          <p:nvPr>
            <p:ph type="pic" idx="16"/>
          </p:nvPr>
        </p:nvSpPr>
        <p:spPr>
          <a:xfrm>
            <a:off x="5999190" y="7311216"/>
            <a:ext cx="5400000" cy="5400000"/>
          </a:xfrm>
          <a:prstGeom prst="rect">
            <a:avLst/>
          </a:prstGeom>
        </p:spPr>
        <p:txBody>
          <a:bodyPr lIns="91439" tIns="45719" rIns="91439" bIns="45719" anchor="t">
            <a:noAutofit/>
          </a:bodyPr>
          <a:lstStyle/>
          <a:p>
            <a:endParaRPr/>
          </a:p>
        </p:txBody>
      </p:sp>
      <p:sp>
        <p:nvSpPr>
          <p:cNvPr id="7" name="Title Text">
            <a:extLst>
              <a:ext uri="{FF2B5EF4-FFF2-40B4-BE49-F238E27FC236}">
                <a16:creationId xmlns:a16="http://schemas.microsoft.com/office/drawing/2014/main" id="{5E5ED0BF-D314-44D1-87E3-3840CE58EE4F}"/>
              </a:ext>
            </a:extLst>
          </p:cNvPr>
          <p:cNvSpPr txBox="1">
            <a:spLocks noGrp="1"/>
          </p:cNvSpPr>
          <p:nvPr>
            <p:ph type="title"/>
          </p:nvPr>
        </p:nvSpPr>
        <p:spPr>
          <a:xfrm>
            <a:off x="12192300" y="1298644"/>
            <a:ext cx="10353375"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b="1"/>
            </a:lvl1pPr>
          </a:lstStyle>
          <a:p>
            <a:r>
              <a:rPr dirty="0"/>
              <a:t>Title Text</a:t>
            </a:r>
          </a:p>
        </p:txBody>
      </p:sp>
      <p:sp>
        <p:nvSpPr>
          <p:cNvPr id="8" name="Textplatzhalter 2">
            <a:extLst>
              <a:ext uri="{FF2B5EF4-FFF2-40B4-BE49-F238E27FC236}">
                <a16:creationId xmlns:a16="http://schemas.microsoft.com/office/drawing/2014/main" id="{86D1C43D-7C47-47B0-BE0E-C064C4019A53}"/>
              </a:ext>
            </a:extLst>
          </p:cNvPr>
          <p:cNvSpPr>
            <a:spLocks noGrp="1"/>
          </p:cNvSpPr>
          <p:nvPr>
            <p:ph type="body" sz="quarter" idx="17"/>
          </p:nvPr>
        </p:nvSpPr>
        <p:spPr>
          <a:xfrm>
            <a:off x="12192300" y="4244970"/>
            <a:ext cx="10353675" cy="8509519"/>
          </a:xfrm>
        </p:spPr>
        <p:txBody>
          <a:bodyPr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4001310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link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4CD0566-F20B-4D3F-A920-6DB91F13D36B}"/>
              </a:ext>
            </a:extLst>
          </p:cNvPr>
          <p:cNvSpPr>
            <a:spLocks noGrp="1"/>
          </p:cNvSpPr>
          <p:nvPr>
            <p:ph type="sldNum" sz="quarter" idx="10"/>
          </p:nvPr>
        </p:nvSpPr>
        <p:spPr/>
        <p:txBody>
          <a:bodyPr/>
          <a:lstStyle/>
          <a:p>
            <a:fld id="{86CB4B4D-7CA3-9044-876B-883B54F8677D}" type="slidenum">
              <a:rPr lang="tr-TR" smtClean="0"/>
              <a:pPr/>
              <a:t>‹#›</a:t>
            </a:fld>
            <a:endParaRPr lang="tr-TR" dirty="0"/>
          </a:p>
        </p:txBody>
      </p:sp>
      <p:sp>
        <p:nvSpPr>
          <p:cNvPr id="5" name="_.jpg">
            <a:extLst>
              <a:ext uri="{FF2B5EF4-FFF2-40B4-BE49-F238E27FC236}">
                <a16:creationId xmlns:a16="http://schemas.microsoft.com/office/drawing/2014/main" id="{1C93CCC7-E824-4F92-A27D-4C098F7510CF}"/>
              </a:ext>
            </a:extLst>
          </p:cNvPr>
          <p:cNvSpPr>
            <a:spLocks noGrp="1"/>
          </p:cNvSpPr>
          <p:nvPr>
            <p:ph type="pic" idx="14"/>
          </p:nvPr>
        </p:nvSpPr>
        <p:spPr>
          <a:xfrm>
            <a:off x="0" y="1276989"/>
            <a:ext cx="11399190" cy="11477499"/>
          </a:xfrm>
          <a:prstGeom prst="rect">
            <a:avLst/>
          </a:prstGeom>
        </p:spPr>
        <p:txBody>
          <a:bodyPr lIns="91439" tIns="45719" rIns="91439" bIns="45719" anchor="t">
            <a:noAutofit/>
          </a:bodyPr>
          <a:lstStyle/>
          <a:p>
            <a:endParaRPr/>
          </a:p>
        </p:txBody>
      </p:sp>
      <p:sp>
        <p:nvSpPr>
          <p:cNvPr id="8" name="Title Text">
            <a:extLst>
              <a:ext uri="{FF2B5EF4-FFF2-40B4-BE49-F238E27FC236}">
                <a16:creationId xmlns:a16="http://schemas.microsoft.com/office/drawing/2014/main" id="{D9E5AD46-ECC3-4384-8AAA-F86F024565FE}"/>
              </a:ext>
            </a:extLst>
          </p:cNvPr>
          <p:cNvSpPr txBox="1">
            <a:spLocks noGrp="1"/>
          </p:cNvSpPr>
          <p:nvPr>
            <p:ph type="title"/>
          </p:nvPr>
        </p:nvSpPr>
        <p:spPr>
          <a:xfrm>
            <a:off x="12192300" y="1298644"/>
            <a:ext cx="10353375"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b="1"/>
            </a:lvl1pPr>
          </a:lstStyle>
          <a:p>
            <a:r>
              <a:rPr dirty="0"/>
              <a:t>Title Text</a:t>
            </a:r>
          </a:p>
        </p:txBody>
      </p:sp>
      <p:sp>
        <p:nvSpPr>
          <p:cNvPr id="9" name="Textplatzhalter 2">
            <a:extLst>
              <a:ext uri="{FF2B5EF4-FFF2-40B4-BE49-F238E27FC236}">
                <a16:creationId xmlns:a16="http://schemas.microsoft.com/office/drawing/2014/main" id="{50228C32-C2B1-4065-88EC-CB5FBFB12583}"/>
              </a:ext>
            </a:extLst>
          </p:cNvPr>
          <p:cNvSpPr>
            <a:spLocks noGrp="1"/>
          </p:cNvSpPr>
          <p:nvPr>
            <p:ph type="body" sz="quarter" idx="17"/>
          </p:nvPr>
        </p:nvSpPr>
        <p:spPr>
          <a:xfrm>
            <a:off x="12192300" y="4244970"/>
            <a:ext cx="10353675" cy="8509519"/>
          </a:xfrm>
        </p:spPr>
        <p:txBody>
          <a:bodyPr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1521264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Schreibe deine Robotergeschichte</a:t>
            </a:r>
          </a:p>
        </p:txBody>
      </p:sp>
      <p:sp>
        <p:nvSpPr>
          <p:cNvPr id="5" name="Textplatzhalter 4"/>
          <p:cNvSpPr>
            <a:spLocks noGrp="1"/>
          </p:cNvSpPr>
          <p:nvPr>
            <p:ph type="body" sz="quarter" idx="11" hasCustomPrompt="1"/>
          </p:nvPr>
        </p:nvSpPr>
        <p:spPr>
          <a:xfrm>
            <a:off x="8060267" y="11527367"/>
            <a:ext cx="8229600" cy="7302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a:t>Schreibe deine Robotergeschichte</a:t>
            </a:r>
          </a:p>
        </p:txBody>
      </p:sp>
    </p:spTree>
    <p:extLst>
      <p:ext uri="{BB962C8B-B14F-4D97-AF65-F5344CB8AC3E}">
        <p14:creationId xmlns:p14="http://schemas.microsoft.com/office/powerpoint/2010/main" val="37758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gelb">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FAF17852-E0B2-4D5F-AEA3-7F97CF2B18AC}"/>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A09D6DC0-D250-4DB6-BDE0-3F03D496E7C5}"/>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22682828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folie ro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F3183418-9BCA-4D6F-A11D-1A2D0F924E44}"/>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039539E4-4B28-40A9-B0A9-F695C29D3EFD}"/>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18921436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elfolie ro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99A5BECC-8696-4E2E-A2F0-0E89E35619D7}"/>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DE8468AB-0B19-4C93-B734-ED8129460314}"/>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17955156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elfolie gelb">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1" y="0"/>
            <a:ext cx="24384001" cy="10740864"/>
          </a:xfrm>
          <a:prstGeom prst="rect">
            <a:avLst/>
          </a:prstGeom>
          <a:solidFill>
            <a:srgbClr val="FBBB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B1AAC32C-2247-43EA-9F51-703B67B83E2E}"/>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74F6DF9B-920D-497F-88E8-916D87E9A34C}"/>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28372202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elfolie ro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FE9F97C6-E76F-4E8C-8A9E-F2E6D069B2C7}"/>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73EA0948-CAC4-4909-9751-9E7AAD669174}"/>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205341460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elfolie ro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EA7CEC05-2C96-427F-A314-DB0766C575F2}"/>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9FCEA05F-23B5-459E-BC45-40803E46A335}"/>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132446513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elfolie ro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C53FCB82-244A-4AA9-B26E-CCE6A8229AC3}"/>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AAE89BBE-2051-432C-B9A5-1A8E3771F7D0}"/>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99152598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elfolie ro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hteck 1">
            <a:extLst>
              <a:ext uri="{FF2B5EF4-FFF2-40B4-BE49-F238E27FC236}">
                <a16:creationId xmlns:a16="http://schemas.microsoft.com/office/drawing/2014/main" id="{DA95924C-1CFC-4B18-9274-2CE3BFA0DD8E}"/>
              </a:ext>
            </a:extLst>
          </p:cNvPr>
          <p:cNvSpPr/>
          <p:nvPr userDrawn="1"/>
        </p:nvSpPr>
        <p:spPr>
          <a:xfrm>
            <a:off x="0" y="0"/>
            <a:ext cx="24384001" cy="10740864"/>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platzhalter 3">
            <a:extLst>
              <a:ext uri="{FF2B5EF4-FFF2-40B4-BE49-F238E27FC236}">
                <a16:creationId xmlns:a16="http://schemas.microsoft.com/office/drawing/2014/main" id="{D45D1F0E-697C-4FE4-8712-77EC8563E92F}"/>
              </a:ext>
            </a:extLst>
          </p:cNvPr>
          <p:cNvSpPr>
            <a:spLocks noGrp="1"/>
          </p:cNvSpPr>
          <p:nvPr>
            <p:ph type="body" sz="quarter" idx="10"/>
          </p:nvPr>
        </p:nvSpPr>
        <p:spPr>
          <a:xfrm>
            <a:off x="1" y="3227483"/>
            <a:ext cx="24384000" cy="2142949"/>
          </a:xfrm>
        </p:spPr>
        <p:txBody>
          <a:bodyPr>
            <a:normAutofit/>
          </a:bodyPr>
          <a:lstStyle>
            <a:lvl1pPr marL="0" indent="0" algn="ctr">
              <a:buNone/>
              <a:defRPr sz="8800" b="1">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sp>
        <p:nvSpPr>
          <p:cNvPr id="7" name="Textplatzhalter 3">
            <a:extLst>
              <a:ext uri="{FF2B5EF4-FFF2-40B4-BE49-F238E27FC236}">
                <a16:creationId xmlns:a16="http://schemas.microsoft.com/office/drawing/2014/main" id="{8C4E46C8-479D-43D5-BCC5-38AE79D1EDE5}"/>
              </a:ext>
            </a:extLst>
          </p:cNvPr>
          <p:cNvSpPr>
            <a:spLocks noGrp="1"/>
          </p:cNvSpPr>
          <p:nvPr>
            <p:ph type="body" sz="quarter" idx="11"/>
          </p:nvPr>
        </p:nvSpPr>
        <p:spPr>
          <a:xfrm>
            <a:off x="-1" y="5422445"/>
            <a:ext cx="24384000" cy="2142949"/>
          </a:xfrm>
        </p:spPr>
        <p:txBody>
          <a:bodyPr>
            <a:normAutofit/>
          </a:bodyPr>
          <a:lstStyle>
            <a:lvl1pPr marL="0" indent="0" algn="ctr">
              <a:buNone/>
              <a:defRPr sz="6600" b="0">
                <a:solidFill>
                  <a:schemeClr val="bg1"/>
                </a:solidFill>
              </a:defRPr>
            </a:lvl1pPr>
            <a:lvl2pPr>
              <a:defRPr sz="6600"/>
            </a:lvl2pPr>
            <a:lvl3pPr>
              <a:defRPr sz="6600"/>
            </a:lvl3pPr>
            <a:lvl4pPr>
              <a:defRPr sz="6600"/>
            </a:lvl4pPr>
            <a:lvl5pPr>
              <a:defRPr sz="6600"/>
            </a:lvl5pPr>
          </a:lstStyle>
          <a:p>
            <a:pPr lvl="0"/>
            <a:r>
              <a:rPr lang="de-DE" dirty="0"/>
              <a:t>Mastertextformat bearbeiten</a:t>
            </a:r>
          </a:p>
        </p:txBody>
      </p:sp>
      <p:pic>
        <p:nvPicPr>
          <p:cNvPr id="8" name="Grafik 7">
            <a:extLst>
              <a:ext uri="{FF2B5EF4-FFF2-40B4-BE49-F238E27FC236}">
                <a16:creationId xmlns:a16="http://schemas.microsoft.com/office/drawing/2014/main" id="{FF05B4ED-E794-40C1-970C-A4D74AD9B122}"/>
              </a:ext>
            </a:extLst>
          </p:cNvPr>
          <p:cNvPicPr>
            <a:picLocks noChangeAspect="1"/>
          </p:cNvPicPr>
          <p:nvPr userDrawn="1"/>
        </p:nvPicPr>
        <p:blipFill>
          <a:blip r:embed="rId2"/>
          <a:stretch>
            <a:fillRect/>
          </a:stretch>
        </p:blipFill>
        <p:spPr>
          <a:xfrm>
            <a:off x="1266092" y="11536080"/>
            <a:ext cx="3579546" cy="1260000"/>
          </a:xfrm>
          <a:prstGeom prst="rect">
            <a:avLst/>
          </a:prstGeom>
        </p:spPr>
      </p:pic>
      <p:pic>
        <p:nvPicPr>
          <p:cNvPr id="11" name="Grafik 10">
            <a:extLst>
              <a:ext uri="{FF2B5EF4-FFF2-40B4-BE49-F238E27FC236}">
                <a16:creationId xmlns:a16="http://schemas.microsoft.com/office/drawing/2014/main" id="{514A4D24-002E-4424-9050-47157882C14D}"/>
              </a:ext>
            </a:extLst>
          </p:cNvPr>
          <p:cNvPicPr>
            <a:picLocks noChangeAspect="1"/>
          </p:cNvPicPr>
          <p:nvPr userDrawn="1"/>
        </p:nvPicPr>
        <p:blipFill>
          <a:blip r:embed="rId3"/>
          <a:stretch>
            <a:fillRect/>
          </a:stretch>
        </p:blipFill>
        <p:spPr>
          <a:xfrm>
            <a:off x="17918939" y="11644080"/>
            <a:ext cx="5198969" cy="1188000"/>
          </a:xfrm>
          <a:prstGeom prst="rect">
            <a:avLst/>
          </a:prstGeom>
        </p:spPr>
      </p:pic>
    </p:spTree>
    <p:extLst>
      <p:ext uri="{BB962C8B-B14F-4D97-AF65-F5344CB8AC3E}">
        <p14:creationId xmlns:p14="http://schemas.microsoft.com/office/powerpoint/2010/main" val="14157705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Slide Number"/>
          <p:cNvSpPr txBox="1">
            <a:spLocks noGrp="1"/>
          </p:cNvSpPr>
          <p:nvPr>
            <p:ph type="sldNum" sz="quarter" idx="2"/>
          </p:nvPr>
        </p:nvSpPr>
        <p:spPr>
          <a:xfrm>
            <a:off x="23562829" y="303238"/>
            <a:ext cx="649819" cy="425758"/>
          </a:xfrm>
          <a:prstGeom prst="rect">
            <a:avLst/>
          </a:prstGeom>
          <a:ln w="12700">
            <a:miter lim="400000"/>
          </a:ln>
        </p:spPr>
        <p:txBody>
          <a:bodyPr wrap="none" lIns="50800" tIns="50800" rIns="50800" bIns="50800">
            <a:spAutoFit/>
          </a:bodyPr>
          <a:lstStyle>
            <a:lvl1pPr algn="ctr">
              <a:lnSpc>
                <a:spcPct val="100000"/>
              </a:lnSpc>
              <a:defRPr cap="none" spc="0">
                <a:solidFill>
                  <a:srgbClr val="FFFFFF"/>
                </a:solidFill>
                <a:latin typeface="Arial" panose="020B0604020202020204" pitchFamily="34" charset="0"/>
                <a:ea typeface="Arial" panose="020B0604020202020204" pitchFamily="34" charset="0"/>
                <a:cs typeface="Arial" panose="020B0604020202020204" pitchFamily="34" charset="0"/>
                <a:sym typeface="Lato Bold"/>
              </a:defRPr>
            </a:lvl1pPr>
          </a:lstStyle>
          <a:p>
            <a:fld id="{86CB4B4D-7CA3-9044-876B-883B54F8677D}" type="slidenum">
              <a:rPr lang="tr-TR" smtClean="0"/>
              <a:pPr/>
              <a:t>‹#›</a:t>
            </a:fld>
            <a:endParaRPr lang="tr-TR" dirty="0"/>
          </a:p>
        </p:txBody>
      </p:sp>
      <p:sp>
        <p:nvSpPr>
          <p:cNvPr id="7" name="Line"/>
          <p:cNvSpPr/>
          <p:nvPr/>
        </p:nvSpPr>
        <p:spPr>
          <a:xfrm flipV="1">
            <a:off x="1154652" y="215377"/>
            <a:ext cx="0" cy="585982"/>
          </a:xfrm>
          <a:prstGeom prst="line">
            <a:avLst/>
          </a:prstGeom>
          <a:ln w="25400">
            <a:solidFill>
              <a:srgbClr val="D5D5D5"/>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 name="Presentation Title"/>
          <p:cNvSpPr txBox="1"/>
          <p:nvPr/>
        </p:nvSpPr>
        <p:spPr>
          <a:xfrm>
            <a:off x="1488960" y="268879"/>
            <a:ext cx="3621184" cy="4789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30000"/>
              </a:lnSpc>
              <a:defRPr cap="none" spc="0">
                <a:solidFill>
                  <a:srgbClr val="5E5E5E"/>
                </a:solidFill>
                <a:latin typeface="Lato Regular"/>
                <a:ea typeface="Lato Regular"/>
                <a:cs typeface="Lato Regular"/>
                <a:sym typeface="Lato Regular"/>
              </a:defRPr>
            </a:lvl1pPr>
          </a:lstStyle>
          <a:p>
            <a:r>
              <a:rPr lang="da-DK" dirty="0">
                <a:latin typeface="Arial" panose="020B0604020202020204" pitchFamily="34" charset="0"/>
                <a:ea typeface="Gibson Light"/>
                <a:cs typeface="Arial" panose="020B0604020202020204" pitchFamily="34" charset="0"/>
              </a:rPr>
              <a:t>TECHNIK BEGEISTERT e.V.</a:t>
            </a:r>
            <a:endParaRPr baseline="30000" dirty="0">
              <a:latin typeface="Arial" panose="020B0604020202020204" pitchFamily="34" charset="0"/>
              <a:ea typeface="Gibson Light"/>
              <a:cs typeface="Arial" panose="020B0604020202020204" pitchFamily="34" charset="0"/>
            </a:endParaRPr>
          </a:p>
        </p:txBody>
      </p:sp>
      <p:sp>
        <p:nvSpPr>
          <p:cNvPr id="10" name="Title Text"/>
          <p:cNvSpPr txBox="1">
            <a:spLocks noGrp="1"/>
          </p:cNvSpPr>
          <p:nvPr>
            <p:ph type="title"/>
          </p:nvPr>
        </p:nvSpPr>
        <p:spPr>
          <a:xfrm>
            <a:off x="1689100" y="863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11" name="Body Level One…"/>
          <p:cNvSpPr txBox="1">
            <a:spLocks noGrp="1"/>
          </p:cNvSpPr>
          <p:nvPr>
            <p:ph type="body" idx="1"/>
          </p:nvPr>
        </p:nvSpPr>
        <p:spPr>
          <a:xfrm>
            <a:off x="1689100" y="35560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 name="Presentation Title"/>
          <p:cNvSpPr txBox="1"/>
          <p:nvPr userDrawn="1"/>
        </p:nvSpPr>
        <p:spPr>
          <a:xfrm>
            <a:off x="18411676" y="12997446"/>
            <a:ext cx="4283224" cy="52270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30000"/>
              </a:lnSpc>
              <a:defRPr cap="none" spc="0">
                <a:solidFill>
                  <a:srgbClr val="5E5E5E"/>
                </a:solidFill>
                <a:latin typeface="Lato Regular"/>
                <a:ea typeface="Lato Regular"/>
                <a:cs typeface="Lato Regular"/>
                <a:sym typeface="Lato Regular"/>
              </a:defRPr>
            </a:lvl1pPr>
          </a:lstStyle>
          <a:p>
            <a:r>
              <a:rPr lang="da-DK" dirty="0">
                <a:latin typeface="Arial" panose="020B0604020202020204" pitchFamily="34" charset="0"/>
                <a:ea typeface="Gibson Light"/>
                <a:cs typeface="Arial" panose="020B0604020202020204" pitchFamily="34" charset="0"/>
              </a:rPr>
              <a:t>Schreibe deine Robotergeschichte.</a:t>
            </a:r>
            <a:endParaRPr baseline="30000" dirty="0">
              <a:latin typeface="Arial" panose="020B0604020202020204" pitchFamily="34" charset="0"/>
              <a:ea typeface="Gibson Light"/>
              <a:cs typeface="Arial" panose="020B0604020202020204" pitchFamily="34" charset="0"/>
            </a:endParaRPr>
          </a:p>
        </p:txBody>
      </p:sp>
      <p:sp>
        <p:nvSpPr>
          <p:cNvPr id="13" name="Line"/>
          <p:cNvSpPr/>
          <p:nvPr userDrawn="1"/>
        </p:nvSpPr>
        <p:spPr>
          <a:xfrm flipV="1">
            <a:off x="22706475" y="12992046"/>
            <a:ext cx="0" cy="585982"/>
          </a:xfrm>
          <a:prstGeom prst="line">
            <a:avLst/>
          </a:prstGeom>
          <a:ln w="25400">
            <a:solidFill>
              <a:srgbClr val="D5D5D5"/>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Tree>
    <p:extLst>
      <p:ext uri="{BB962C8B-B14F-4D97-AF65-F5344CB8AC3E}">
        <p14:creationId xmlns:p14="http://schemas.microsoft.com/office/powerpoint/2010/main" val="5967975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69" r:id="rId4"/>
    <p:sldLayoutId id="2147483682" r:id="rId5"/>
    <p:sldLayoutId id="2147483671" r:id="rId6"/>
    <p:sldLayoutId id="2147483672" r:id="rId7"/>
    <p:sldLayoutId id="2147483673" r:id="rId8"/>
    <p:sldLayoutId id="2147483674" r:id="rId9"/>
    <p:sldLayoutId id="2147483684" r:id="rId10"/>
    <p:sldLayoutId id="2147483685" r:id="rId11"/>
    <p:sldLayoutId id="2147483664" r:id="rId12"/>
    <p:sldLayoutId id="2147483686" r:id="rId13"/>
    <p:sldLayoutId id="2147483665" r:id="rId14"/>
    <p:sldLayoutId id="2147483666" r:id="rId15"/>
    <p:sldLayoutId id="2147483667" r:id="rId16"/>
  </p:sldLayoutIdLst>
  <p:transition spd="med"/>
  <p:hf hdr="0" ftr="0" dt="0"/>
  <p:txStyles>
    <p:titleStyle>
      <a:lvl1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Lato Light"/>
        </a:defRPr>
      </a:lvl1pPr>
      <a:lvl2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2pPr>
      <a:lvl3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3pPr>
      <a:lvl4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4pPr>
      <a:lvl5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5pPr>
      <a:lvl6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6pPr>
      <a:lvl7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7pPr>
      <a:lvl8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8pPr>
      <a:lvl9pPr marL="0" marR="0" indent="0" algn="l" defTabSz="8255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Lato Light"/>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1pPr>
      <a:lvl2pPr marL="0" marR="0" indent="2286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2pPr>
      <a:lvl3pPr marL="0" marR="0" indent="4572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3pPr>
      <a:lvl4pPr marL="0" marR="0" indent="6858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4pPr>
      <a:lvl5pPr marL="0" marR="0" indent="9144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5pPr>
      <a:lvl6pPr marL="0" marR="0" indent="11430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6pPr>
      <a:lvl7pPr marL="0" marR="0" indent="13716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7pPr>
      <a:lvl8pPr marL="0" marR="0" indent="16002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8pPr>
      <a:lvl9pPr marL="0" marR="0" indent="1828800" algn="ctr" defTabSz="82550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ato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8077200" y="11527367"/>
            <a:ext cx="8229600" cy="730250"/>
          </a:xfrm>
          <a:prstGeom prst="rect">
            <a:avLst/>
          </a:prstGeom>
        </p:spPr>
        <p:txBody>
          <a:bodyPr vert="horz" lIns="91440" tIns="45720" rIns="91440" bIns="45720" rtlCol="0" anchor="ctr"/>
          <a:lstStyle>
            <a:lvl1pPr algn="ctr">
              <a:defRPr sz="2500">
                <a:solidFill>
                  <a:schemeClr val="tx1"/>
                </a:solidFill>
                <a:latin typeface="Arial" panose="020B0604020202020204" pitchFamily="34" charset="0"/>
                <a:cs typeface="Arial" panose="020B0604020202020204" pitchFamily="34" charset="0"/>
              </a:defRPr>
            </a:lvl1pPr>
          </a:lstStyle>
          <a:p>
            <a:r>
              <a:rPr lang="de-DE" dirty="0"/>
              <a:t>Schreibe deine Robotergeschichte</a:t>
            </a:r>
          </a:p>
        </p:txBody>
      </p:sp>
      <p:pic>
        <p:nvPicPr>
          <p:cNvPr id="7" name="Grafik 6"/>
          <p:cNvPicPr>
            <a:picLocks noChangeAspect="1"/>
          </p:cNvPicPr>
          <p:nvPr userDrawn="1"/>
        </p:nvPicPr>
        <p:blipFill>
          <a:blip r:embed="rId3"/>
          <a:stretch>
            <a:fillRect/>
          </a:stretch>
        </p:blipFill>
        <p:spPr>
          <a:xfrm>
            <a:off x="7003857" y="5672474"/>
            <a:ext cx="10376286" cy="2371052"/>
          </a:xfrm>
          <a:prstGeom prst="rect">
            <a:avLst/>
          </a:prstGeom>
        </p:spPr>
      </p:pic>
    </p:spTree>
    <p:extLst>
      <p:ext uri="{BB962C8B-B14F-4D97-AF65-F5344CB8AC3E}">
        <p14:creationId xmlns:p14="http://schemas.microsoft.com/office/powerpoint/2010/main" val="541096432"/>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il@technik-begeistert.org"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1</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F7941D"/>
                </a:solidFill>
              </a:rPr>
              <a:t>Hinweis für alle Programmieraufgaben &amp; Lösungen</a:t>
            </a:r>
          </a:p>
        </p:txBody>
      </p:sp>
      <p:sp>
        <p:nvSpPr>
          <p:cNvPr id="5" name="Textplatzhalter 4"/>
          <p:cNvSpPr>
            <a:spLocks noGrp="1"/>
          </p:cNvSpPr>
          <p:nvPr>
            <p:ph type="body" sz="quarter" idx="17"/>
          </p:nvPr>
        </p:nvSpPr>
        <p:spPr>
          <a:xfrm>
            <a:off x="1838325" y="4162791"/>
            <a:ext cx="21724504" cy="8509519"/>
          </a:xfrm>
        </p:spPr>
        <p:txBody>
          <a:bodyPr anchor="t">
            <a:noAutofit/>
          </a:bodyPr>
          <a:lstStyle/>
          <a:p>
            <a:pPr>
              <a:lnSpc>
                <a:spcPct val="150000"/>
              </a:lnSpc>
              <a:spcBef>
                <a:spcPts val="0"/>
              </a:spcBef>
            </a:pPr>
            <a:r>
              <a:rPr lang="de-DE" sz="3600" dirty="0">
                <a:solidFill>
                  <a:prstClr val="black"/>
                </a:solidFill>
              </a:rPr>
              <a:t>Wir geben hier exemplarische Lösungen, es gibt meistens mehr als eine richtige Lösung einen Roboter für eine bestimmte Aufgabe zu programmieren. </a:t>
            </a:r>
          </a:p>
          <a:p>
            <a:pPr>
              <a:lnSpc>
                <a:spcPct val="150000"/>
              </a:lnSpc>
              <a:spcBef>
                <a:spcPts val="0"/>
              </a:spcBef>
            </a:pPr>
            <a:r>
              <a:rPr lang="de-DE" sz="3600" dirty="0">
                <a:solidFill>
                  <a:prstClr val="black"/>
                </a:solidFill>
              </a:rPr>
              <a:t>Es sind für alle Screenshots auch die Programmdateien beigefügt, die sich mit der SPIKE PRIME Software öffnen lassen. </a:t>
            </a:r>
          </a:p>
          <a:p>
            <a:pPr>
              <a:lnSpc>
                <a:spcPct val="150000"/>
              </a:lnSpc>
              <a:spcBef>
                <a:spcPts val="0"/>
              </a:spcBef>
            </a:pPr>
            <a:r>
              <a:rPr lang="de-DE" sz="3600" dirty="0">
                <a:solidFill>
                  <a:prstClr val="black"/>
                </a:solidFill>
              </a:rPr>
              <a:t>Bei Verwendung des Programmcodes immer darauf achten, dass man eventuelle Buchstaben (A, B etc.) als Kennzeichnung der Motoren und Sensoren anpassen muss, je nachdem wo man selbst beim eigenen Roboter die Elemente eingesteckt hat. </a:t>
            </a:r>
          </a:p>
          <a:p>
            <a:pPr>
              <a:lnSpc>
                <a:spcPct val="150000"/>
              </a:lnSpc>
              <a:spcBef>
                <a:spcPts val="0"/>
              </a:spcBef>
            </a:pPr>
            <a:endParaRPr lang="de-DE" sz="3600" dirty="0">
              <a:solidFill>
                <a:prstClr val="black"/>
              </a:solidFill>
            </a:endParaRPr>
          </a:p>
          <a:p>
            <a:pPr>
              <a:lnSpc>
                <a:spcPct val="150000"/>
              </a:lnSpc>
              <a:spcBef>
                <a:spcPts val="0"/>
              </a:spcBef>
            </a:pPr>
            <a:r>
              <a:rPr lang="de-DE" sz="3600" dirty="0">
                <a:solidFill>
                  <a:prstClr val="black"/>
                </a:solidFill>
              </a:rPr>
              <a:t>Wir erweitern diese Präsentation gerne, </a:t>
            </a:r>
            <a:br>
              <a:rPr lang="de-DE" sz="3600" dirty="0">
                <a:solidFill>
                  <a:prstClr val="black"/>
                </a:solidFill>
              </a:rPr>
            </a:br>
            <a:r>
              <a:rPr lang="de-DE" sz="3600" dirty="0">
                <a:solidFill>
                  <a:prstClr val="black"/>
                </a:solidFill>
              </a:rPr>
              <a:t>schickt uns daher gerne Material an </a:t>
            </a:r>
            <a:r>
              <a:rPr lang="de-DE" sz="3600" dirty="0">
                <a:solidFill>
                  <a:prstClr val="black"/>
                </a:solidFill>
                <a:hlinkClick r:id="rId3"/>
              </a:rPr>
              <a:t>mail@technik-begeistert.org</a:t>
            </a:r>
            <a:r>
              <a:rPr lang="de-DE" sz="3600" dirty="0">
                <a:solidFill>
                  <a:prstClr val="black"/>
                </a:solidFill>
              </a:rPr>
              <a:t>. </a:t>
            </a:r>
          </a:p>
        </p:txBody>
      </p:sp>
    </p:spTree>
    <p:extLst>
      <p:ext uri="{BB962C8B-B14F-4D97-AF65-F5344CB8AC3E}">
        <p14:creationId xmlns:p14="http://schemas.microsoft.com/office/powerpoint/2010/main" val="5125166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8326" y="1216465"/>
            <a:ext cx="21724504" cy="2286000"/>
          </a:xfrm>
        </p:spPr>
        <p:txBody>
          <a:bodyPr>
            <a:normAutofit/>
          </a:bodyPr>
          <a:lstStyle/>
          <a:p>
            <a:r>
              <a:rPr lang="de-DE" dirty="0">
                <a:solidFill>
                  <a:srgbClr val="8DC63F"/>
                </a:solidFill>
              </a:rPr>
              <a:t>Programmierung – Farb- / Lichtsensoren (Projekt 9)</a:t>
            </a:r>
          </a:p>
        </p:txBody>
      </p:sp>
      <p:sp>
        <p:nvSpPr>
          <p:cNvPr id="9" name="Textplatzhalter 4">
            <a:extLst>
              <a:ext uri="{FF2B5EF4-FFF2-40B4-BE49-F238E27FC236}">
                <a16:creationId xmlns:a16="http://schemas.microsoft.com/office/drawing/2014/main" id="{E883FFE4-6E97-4430-BD05-6F09A8E86569}"/>
              </a:ext>
            </a:extLst>
          </p:cNvPr>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mein Roboter unterschiedliche Farben erkennen?</a:t>
            </a:r>
          </a:p>
        </p:txBody>
      </p:sp>
      <p:sp>
        <p:nvSpPr>
          <p:cNvPr id="8" name="Square">
            <a:extLst>
              <a:ext uri="{FF2B5EF4-FFF2-40B4-BE49-F238E27FC236}">
                <a16:creationId xmlns:a16="http://schemas.microsoft.com/office/drawing/2014/main" id="{DD245269-6693-4C6F-A61E-A36E286EC51D}"/>
              </a:ext>
            </a:extLst>
          </p:cNvPr>
          <p:cNvSpPr/>
          <p:nvPr/>
        </p:nvSpPr>
        <p:spPr>
          <a:xfrm>
            <a:off x="23607448" y="215377"/>
            <a:ext cx="585982" cy="585982"/>
          </a:xfrm>
          <a:prstGeom prst="rect">
            <a:avLst/>
          </a:prstGeom>
          <a:solidFill>
            <a:srgbClr val="8DC63F"/>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 name="Foliennummernplatzhalter 1">
            <a:extLst>
              <a:ext uri="{FF2B5EF4-FFF2-40B4-BE49-F238E27FC236}">
                <a16:creationId xmlns:a16="http://schemas.microsoft.com/office/drawing/2014/main" id="{091CE94D-9542-4767-9239-F92385B71688}"/>
              </a:ext>
            </a:extLst>
          </p:cNvPr>
          <p:cNvSpPr>
            <a:spLocks noGrp="1"/>
          </p:cNvSpPr>
          <p:nvPr>
            <p:ph type="sldNum" sz="quarter" idx="2"/>
          </p:nvPr>
        </p:nvSpPr>
        <p:spPr>
          <a:xfrm>
            <a:off x="23562829" y="306684"/>
            <a:ext cx="649819" cy="425758"/>
          </a:xfrm>
        </p:spPr>
        <p:txBody>
          <a:bodyPr/>
          <a:lstStyle/>
          <a:p>
            <a:fld id="{86CB4B4D-7CA3-9044-876B-883B54F8677D}" type="slidenum">
              <a:rPr lang="de-DE" smtClean="0"/>
              <a:t>10</a:t>
            </a:fld>
            <a:endParaRPr lang="de-DE" dirty="0"/>
          </a:p>
        </p:txBody>
      </p:sp>
      <p:sp>
        <p:nvSpPr>
          <p:cNvPr id="12" name="Textplatzhalter 4">
            <a:extLst>
              <a:ext uri="{FF2B5EF4-FFF2-40B4-BE49-F238E27FC236}">
                <a16:creationId xmlns:a16="http://schemas.microsoft.com/office/drawing/2014/main" id="{B96B371B-A4FB-41FA-AD81-39E673B0B26B}"/>
              </a:ext>
            </a:extLst>
          </p:cNvPr>
          <p:cNvSpPr txBox="1">
            <a:spLocks/>
          </p:cNvSpPr>
          <p:nvPr/>
        </p:nvSpPr>
        <p:spPr>
          <a:xfrm>
            <a:off x="1986934" y="10517881"/>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„Projekt9_1“</a:t>
            </a:r>
            <a:br>
              <a:rPr lang="de-DE" sz="2800" dirty="0">
                <a:solidFill>
                  <a:schemeClr val="bg1">
                    <a:lumMod val="50000"/>
                  </a:schemeClr>
                </a:solidFill>
              </a:rPr>
            </a:br>
            <a:r>
              <a:rPr lang="de-DE" sz="2800" dirty="0">
                <a:solidFill>
                  <a:schemeClr val="bg1">
                    <a:lumMod val="50000"/>
                  </a:schemeClr>
                </a:solidFill>
              </a:rPr>
              <a:t>Datei „Projekt9_1-Alternative“ </a:t>
            </a:r>
          </a:p>
        </p:txBody>
      </p:sp>
      <p:pic>
        <p:nvPicPr>
          <p:cNvPr id="5" name="Grafik 4">
            <a:extLst>
              <a:ext uri="{FF2B5EF4-FFF2-40B4-BE49-F238E27FC236}">
                <a16:creationId xmlns:a16="http://schemas.microsoft.com/office/drawing/2014/main" id="{AC22CD30-9738-4F95-8F94-9FF9BD9C1C00}"/>
              </a:ext>
            </a:extLst>
          </p:cNvPr>
          <p:cNvPicPr>
            <a:picLocks noChangeAspect="1"/>
          </p:cNvPicPr>
          <p:nvPr/>
        </p:nvPicPr>
        <p:blipFill>
          <a:blip r:embed="rId3"/>
          <a:stretch>
            <a:fillRect/>
          </a:stretch>
        </p:blipFill>
        <p:spPr>
          <a:xfrm>
            <a:off x="1838324" y="5133974"/>
            <a:ext cx="6939916" cy="5449565"/>
          </a:xfrm>
          <a:prstGeom prst="rect">
            <a:avLst/>
          </a:prstGeom>
        </p:spPr>
      </p:pic>
      <p:pic>
        <p:nvPicPr>
          <p:cNvPr id="6" name="Grafik 5">
            <a:extLst>
              <a:ext uri="{FF2B5EF4-FFF2-40B4-BE49-F238E27FC236}">
                <a16:creationId xmlns:a16="http://schemas.microsoft.com/office/drawing/2014/main" id="{9E69C52C-7CD1-4E8A-849D-2C3DEE52B01E}"/>
              </a:ext>
            </a:extLst>
          </p:cNvPr>
          <p:cNvPicPr>
            <a:picLocks noChangeAspect="1"/>
          </p:cNvPicPr>
          <p:nvPr/>
        </p:nvPicPr>
        <p:blipFill>
          <a:blip r:embed="rId4"/>
          <a:stretch>
            <a:fillRect/>
          </a:stretch>
        </p:blipFill>
        <p:spPr>
          <a:xfrm>
            <a:off x="6671213" y="8562974"/>
            <a:ext cx="5702276" cy="4769661"/>
          </a:xfrm>
          <a:prstGeom prst="rect">
            <a:avLst/>
          </a:prstGeom>
        </p:spPr>
      </p:pic>
      <p:sp>
        <p:nvSpPr>
          <p:cNvPr id="10" name="Textplatzhalter 4">
            <a:extLst>
              <a:ext uri="{FF2B5EF4-FFF2-40B4-BE49-F238E27FC236}">
                <a16:creationId xmlns:a16="http://schemas.microsoft.com/office/drawing/2014/main" id="{C54E1D15-0AD7-435F-9D3D-BE1AA2064EC3}"/>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Es gibt im Wesentlichen zwei Möglichkeiten mit Sensoren zu arbeiten. Mithilfe des „warte bis“-Blocks, linkes Bild, oder mit Hilfe einer Schleife („wiederhole bis“) rechtes Bild. Beides hier in Screenshots kurz gezeigt. Als Bedingungen wird dort ein blaues Symbol eines Sensors hineingezogen. An diesem Symbol können dann noch weitere Einstellungen (Sensor, hier bei „B“ eingesteckt und Farbe, hier rot ausgewählt) vorgenommen werden.</a:t>
            </a:r>
          </a:p>
        </p:txBody>
      </p:sp>
    </p:spTree>
    <p:extLst>
      <p:ext uri="{BB962C8B-B14F-4D97-AF65-F5344CB8AC3E}">
        <p14:creationId xmlns:p14="http://schemas.microsoft.com/office/powerpoint/2010/main" val="24868651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8326" y="1216465"/>
            <a:ext cx="21724504" cy="2286000"/>
          </a:xfrm>
        </p:spPr>
        <p:txBody>
          <a:bodyPr>
            <a:normAutofit/>
          </a:bodyPr>
          <a:lstStyle/>
          <a:p>
            <a:r>
              <a:rPr lang="de-DE" dirty="0">
                <a:solidFill>
                  <a:srgbClr val="8DC63F"/>
                </a:solidFill>
              </a:rPr>
              <a:t>Programmierung – Farb- / Lichtsensoren (Projekt 9)</a:t>
            </a:r>
          </a:p>
        </p:txBody>
      </p:sp>
      <p:sp>
        <p:nvSpPr>
          <p:cNvPr id="9" name="Textplatzhalter 4">
            <a:extLst>
              <a:ext uri="{FF2B5EF4-FFF2-40B4-BE49-F238E27FC236}">
                <a16:creationId xmlns:a16="http://schemas.microsoft.com/office/drawing/2014/main" id="{E883FFE4-6E97-4430-BD05-6F09A8E86569}"/>
              </a:ext>
            </a:extLst>
          </p:cNvPr>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Halte an der Linie mit Hilfe des Lichtsensors an und lass den Roboter „</a:t>
            </a:r>
            <a:r>
              <a:rPr lang="de-DE" sz="3600" b="1" dirty="0" err="1">
                <a:solidFill>
                  <a:prstClr val="black"/>
                </a:solidFill>
              </a:rPr>
              <a:t>black</a:t>
            </a:r>
            <a:r>
              <a:rPr lang="de-DE" sz="3600" b="1" dirty="0">
                <a:solidFill>
                  <a:prstClr val="black"/>
                </a:solidFill>
              </a:rPr>
              <a:t>“ sagen</a:t>
            </a:r>
          </a:p>
        </p:txBody>
      </p:sp>
      <p:sp>
        <p:nvSpPr>
          <p:cNvPr id="10" name="Textplatzhalter 4">
            <a:extLst>
              <a:ext uri="{FF2B5EF4-FFF2-40B4-BE49-F238E27FC236}">
                <a16:creationId xmlns:a16="http://schemas.microsoft.com/office/drawing/2014/main" id="{C54E1D15-0AD7-435F-9D3D-BE1AA2064EC3}"/>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Hier wird wieder das „warte bis“-Symbol genutzt. Wichtig ist hier der „anhalten“-Befehl, da der Roboter ansonsten nach dem Erkennen von schwarz einfach weiterfahren würde.</a:t>
            </a:r>
          </a:p>
          <a:p>
            <a:pPr marL="0" indent="0" hangingPunct="1">
              <a:lnSpc>
                <a:spcPct val="150000"/>
              </a:lnSpc>
              <a:spcBef>
                <a:spcPts val="0"/>
              </a:spcBef>
              <a:buFontTx/>
              <a:buNone/>
            </a:pPr>
            <a:endParaRPr lang="de-DE" sz="2800" dirty="0">
              <a:solidFill>
                <a:schemeClr val="tx1"/>
              </a:solidFill>
            </a:endParaRPr>
          </a:p>
          <a:p>
            <a:pPr marL="0" indent="0" hangingPunct="1">
              <a:lnSpc>
                <a:spcPct val="150000"/>
              </a:lnSpc>
              <a:spcBef>
                <a:spcPts val="0"/>
              </a:spcBef>
              <a:buFontTx/>
              <a:buNone/>
            </a:pPr>
            <a:r>
              <a:rPr lang="de-DE" sz="2800" dirty="0">
                <a:solidFill>
                  <a:schemeClr val="tx1"/>
                </a:solidFill>
              </a:rPr>
              <a:t>Die Verwendung von Warteblöcken führt beim SPIKE Roboter oft dazu, dass das Programm nicht beendet wird, daher wird hier der letzte Block zum expliziten Beenden des Programmes eingefügt.</a:t>
            </a:r>
          </a:p>
        </p:txBody>
      </p:sp>
      <p:sp>
        <p:nvSpPr>
          <p:cNvPr id="8" name="Square">
            <a:extLst>
              <a:ext uri="{FF2B5EF4-FFF2-40B4-BE49-F238E27FC236}">
                <a16:creationId xmlns:a16="http://schemas.microsoft.com/office/drawing/2014/main" id="{B858F82E-2E78-446E-A1C4-92E2E6A3E2F3}"/>
              </a:ext>
            </a:extLst>
          </p:cNvPr>
          <p:cNvSpPr/>
          <p:nvPr/>
        </p:nvSpPr>
        <p:spPr>
          <a:xfrm>
            <a:off x="23607448" y="215377"/>
            <a:ext cx="585982" cy="585982"/>
          </a:xfrm>
          <a:prstGeom prst="rect">
            <a:avLst/>
          </a:prstGeom>
          <a:solidFill>
            <a:srgbClr val="8DC63F"/>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 name="Foliennummernplatzhalter 1">
            <a:extLst>
              <a:ext uri="{FF2B5EF4-FFF2-40B4-BE49-F238E27FC236}">
                <a16:creationId xmlns:a16="http://schemas.microsoft.com/office/drawing/2014/main" id="{1F9D4CF0-AA0C-41B8-92C6-A584EEA92801}"/>
              </a:ext>
            </a:extLst>
          </p:cNvPr>
          <p:cNvSpPr>
            <a:spLocks noGrp="1"/>
          </p:cNvSpPr>
          <p:nvPr>
            <p:ph type="sldNum" sz="quarter" idx="2"/>
          </p:nvPr>
        </p:nvSpPr>
        <p:spPr>
          <a:xfrm>
            <a:off x="23562829" y="306684"/>
            <a:ext cx="649819" cy="425758"/>
          </a:xfrm>
        </p:spPr>
        <p:txBody>
          <a:bodyPr/>
          <a:lstStyle/>
          <a:p>
            <a:fld id="{86CB4B4D-7CA3-9044-876B-883B54F8677D}" type="slidenum">
              <a:rPr lang="de-DE" smtClean="0"/>
              <a:t>11</a:t>
            </a:fld>
            <a:endParaRPr lang="de-DE" dirty="0"/>
          </a:p>
        </p:txBody>
      </p:sp>
      <p:sp>
        <p:nvSpPr>
          <p:cNvPr id="12" name="Textplatzhalter 4">
            <a:extLst>
              <a:ext uri="{FF2B5EF4-FFF2-40B4-BE49-F238E27FC236}">
                <a16:creationId xmlns:a16="http://schemas.microsoft.com/office/drawing/2014/main" id="{AF1FC2BC-5739-4DA7-BA7C-C492FDF0B0F3}"/>
              </a:ext>
            </a:extLst>
          </p:cNvPr>
          <p:cNvSpPr txBox="1">
            <a:spLocks/>
          </p:cNvSpPr>
          <p:nvPr/>
        </p:nvSpPr>
        <p:spPr>
          <a:xfrm>
            <a:off x="1838326" y="12158133"/>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„Projekt9_2“ </a:t>
            </a:r>
          </a:p>
        </p:txBody>
      </p:sp>
      <p:pic>
        <p:nvPicPr>
          <p:cNvPr id="3" name="Grafik 2">
            <a:extLst>
              <a:ext uri="{FF2B5EF4-FFF2-40B4-BE49-F238E27FC236}">
                <a16:creationId xmlns:a16="http://schemas.microsoft.com/office/drawing/2014/main" id="{2267DCA7-D63B-4271-949A-0D0B7B219FEF}"/>
              </a:ext>
            </a:extLst>
          </p:cNvPr>
          <p:cNvPicPr>
            <a:picLocks noChangeAspect="1"/>
          </p:cNvPicPr>
          <p:nvPr/>
        </p:nvPicPr>
        <p:blipFill>
          <a:blip r:embed="rId3"/>
          <a:stretch>
            <a:fillRect/>
          </a:stretch>
        </p:blipFill>
        <p:spPr>
          <a:xfrm>
            <a:off x="1838324" y="5220652"/>
            <a:ext cx="7374256" cy="7176289"/>
          </a:xfrm>
          <a:prstGeom prst="rect">
            <a:avLst/>
          </a:prstGeom>
        </p:spPr>
      </p:pic>
    </p:spTree>
    <p:extLst>
      <p:ext uri="{BB962C8B-B14F-4D97-AF65-F5344CB8AC3E}">
        <p14:creationId xmlns:p14="http://schemas.microsoft.com/office/powerpoint/2010/main" val="195187596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fld id="{86CB4B4D-7CA3-9044-876B-883B54F8677D}" type="slidenum">
              <a:rPr lang="de-DE" smtClean="0"/>
              <a:t>12</a:t>
            </a:fld>
            <a:endParaRPr lang="de-DE"/>
          </a:p>
        </p:txBody>
      </p:sp>
      <p:sp>
        <p:nvSpPr>
          <p:cNvPr id="9" name="Textplatzhalter 2">
            <a:extLst>
              <a:ext uri="{FF2B5EF4-FFF2-40B4-BE49-F238E27FC236}">
                <a16:creationId xmlns:a16="http://schemas.microsoft.com/office/drawing/2014/main" id="{35DC0C2D-FED7-453E-85C1-902E406104B8}"/>
              </a:ext>
            </a:extLst>
          </p:cNvPr>
          <p:cNvSpPr>
            <a:spLocks noGrp="1"/>
          </p:cNvSpPr>
          <p:nvPr>
            <p:ph type="body" sz="quarter" idx="10"/>
          </p:nvPr>
        </p:nvSpPr>
        <p:spPr>
          <a:xfrm>
            <a:off x="1" y="0"/>
            <a:ext cx="24384000" cy="10735733"/>
          </a:xfrm>
        </p:spPr>
        <p:txBody>
          <a:bodyPr/>
          <a:lstStyle/>
          <a:p>
            <a:r>
              <a:rPr lang="de-DE" dirty="0"/>
              <a:t>Programmieraufgabe</a:t>
            </a:r>
          </a:p>
          <a:p>
            <a:r>
              <a:rPr lang="de-DE" sz="6600" b="0" dirty="0"/>
              <a:t>Ultraschallsensor</a:t>
            </a:r>
            <a:br>
              <a:rPr lang="de-DE" sz="6600" b="0" dirty="0"/>
            </a:br>
            <a:r>
              <a:rPr lang="de-DE" sz="6600" b="0" dirty="0"/>
              <a:t>(Projekt 10)</a:t>
            </a:r>
          </a:p>
        </p:txBody>
      </p:sp>
    </p:spTree>
    <p:extLst>
      <p:ext uri="{BB962C8B-B14F-4D97-AF65-F5344CB8AC3E}">
        <p14:creationId xmlns:p14="http://schemas.microsoft.com/office/powerpoint/2010/main" val="22111440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8326" y="1216465"/>
            <a:ext cx="21724504" cy="2286000"/>
          </a:xfrm>
        </p:spPr>
        <p:txBody>
          <a:bodyPr>
            <a:normAutofit/>
          </a:bodyPr>
          <a:lstStyle/>
          <a:p>
            <a:r>
              <a:rPr lang="de-DE" dirty="0">
                <a:solidFill>
                  <a:srgbClr val="00AEEF"/>
                </a:solidFill>
              </a:rPr>
              <a:t>Programmierung – Ultraschallsensor (Projekt 10)</a:t>
            </a:r>
          </a:p>
        </p:txBody>
      </p:sp>
      <p:sp>
        <p:nvSpPr>
          <p:cNvPr id="10" name="Textplatzhalter 4">
            <a:extLst>
              <a:ext uri="{FF2B5EF4-FFF2-40B4-BE49-F238E27FC236}">
                <a16:creationId xmlns:a16="http://schemas.microsoft.com/office/drawing/2014/main" id="{4306A7EC-C476-4B0C-9D1A-8A9D41DBEDB4}"/>
              </a:ext>
            </a:extLst>
          </p:cNvPr>
          <p:cNvSpPr>
            <a:spLocks noGrp="1"/>
          </p:cNvSpPr>
          <p:nvPr>
            <p:ph type="body" sz="quarter" idx="17"/>
          </p:nvPr>
        </p:nvSpPr>
        <p:spPr>
          <a:xfrm>
            <a:off x="1838326" y="4162791"/>
            <a:ext cx="16792574" cy="8509519"/>
          </a:xfrm>
        </p:spPr>
        <p:txBody>
          <a:bodyPr anchor="t">
            <a:noAutofit/>
          </a:bodyPr>
          <a:lstStyle/>
          <a:p>
            <a:pPr marL="0" indent="0">
              <a:lnSpc>
                <a:spcPct val="150000"/>
              </a:lnSpc>
              <a:spcBef>
                <a:spcPts val="0"/>
              </a:spcBef>
              <a:buNone/>
            </a:pPr>
            <a:r>
              <a:rPr lang="de-DE" sz="3600" b="1" dirty="0">
                <a:solidFill>
                  <a:prstClr val="black"/>
                </a:solidFill>
              </a:rPr>
              <a:t>Erkennung von Abständen mit Hilfe des Ultraschallsensors</a:t>
            </a:r>
          </a:p>
          <a:p>
            <a:pPr marL="0" indent="0">
              <a:lnSpc>
                <a:spcPct val="150000"/>
              </a:lnSpc>
              <a:spcBef>
                <a:spcPts val="0"/>
              </a:spcBef>
              <a:buNone/>
            </a:pPr>
            <a:endParaRPr lang="de-DE" sz="3600" b="1" dirty="0">
              <a:solidFill>
                <a:prstClr val="black"/>
              </a:solidFill>
            </a:endParaRPr>
          </a:p>
          <a:p>
            <a:pPr>
              <a:lnSpc>
                <a:spcPct val="150000"/>
              </a:lnSpc>
              <a:spcBef>
                <a:spcPts val="0"/>
              </a:spcBef>
            </a:pPr>
            <a:r>
              <a:rPr lang="de-DE" sz="3600" dirty="0">
                <a:solidFill>
                  <a:prstClr val="black"/>
                </a:solidFill>
              </a:rPr>
              <a:t>Fahre vorwärts bis 10 Zentimeter vor die Baukasten oder Wand</a:t>
            </a:r>
          </a:p>
          <a:p>
            <a:pPr>
              <a:lnSpc>
                <a:spcPct val="150000"/>
              </a:lnSpc>
              <a:spcBef>
                <a:spcPts val="0"/>
              </a:spcBef>
            </a:pPr>
            <a:r>
              <a:rPr lang="de-DE" sz="3600" dirty="0">
                <a:solidFill>
                  <a:prstClr val="black"/>
                </a:solidFill>
              </a:rPr>
              <a:t>Verwende zur Messung des Abstandes den Ultraschallsensor</a:t>
            </a:r>
          </a:p>
        </p:txBody>
      </p:sp>
      <p:pic>
        <p:nvPicPr>
          <p:cNvPr id="12" name="Grafik 11">
            <a:extLst>
              <a:ext uri="{FF2B5EF4-FFF2-40B4-BE49-F238E27FC236}">
                <a16:creationId xmlns:a16="http://schemas.microsoft.com/office/drawing/2014/main" id="{DD79F931-7F9C-433C-9B8F-739E2096C2A5}"/>
              </a:ext>
            </a:extLst>
          </p:cNvPr>
          <p:cNvPicPr>
            <a:picLocks noChangeAspect="1"/>
          </p:cNvPicPr>
          <p:nvPr/>
        </p:nvPicPr>
        <p:blipFill>
          <a:blip r:embed="rId3"/>
          <a:stretch>
            <a:fillRect/>
          </a:stretch>
        </p:blipFill>
        <p:spPr>
          <a:xfrm>
            <a:off x="18630899" y="3716240"/>
            <a:ext cx="3745531" cy="2855398"/>
          </a:xfrm>
          <a:prstGeom prst="rect">
            <a:avLst/>
          </a:prstGeom>
        </p:spPr>
      </p:pic>
      <p:sp>
        <p:nvSpPr>
          <p:cNvPr id="14" name="Square">
            <a:extLst>
              <a:ext uri="{FF2B5EF4-FFF2-40B4-BE49-F238E27FC236}">
                <a16:creationId xmlns:a16="http://schemas.microsoft.com/office/drawing/2014/main" id="{F638C293-80F8-49D1-B8DB-FDDB8FD3B27A}"/>
              </a:ext>
            </a:extLst>
          </p:cNvPr>
          <p:cNvSpPr/>
          <p:nvPr/>
        </p:nvSpPr>
        <p:spPr>
          <a:xfrm>
            <a:off x="23594747" y="215377"/>
            <a:ext cx="585982" cy="585982"/>
          </a:xfrm>
          <a:prstGeom prst="rect">
            <a:avLst/>
          </a:prstGeom>
          <a:solidFill>
            <a:srgbClr val="00B0F0"/>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5" name="Foliennummernplatzhalter 1">
            <a:extLst>
              <a:ext uri="{FF2B5EF4-FFF2-40B4-BE49-F238E27FC236}">
                <a16:creationId xmlns:a16="http://schemas.microsoft.com/office/drawing/2014/main" id="{4506C160-8710-457C-8BC1-AFCB97BC361A}"/>
              </a:ext>
            </a:extLst>
          </p:cNvPr>
          <p:cNvSpPr>
            <a:spLocks noGrp="1"/>
          </p:cNvSpPr>
          <p:nvPr>
            <p:ph type="sldNum" sz="quarter" idx="2"/>
          </p:nvPr>
        </p:nvSpPr>
        <p:spPr>
          <a:xfrm>
            <a:off x="23562829" y="303238"/>
            <a:ext cx="649819" cy="425758"/>
          </a:xfrm>
        </p:spPr>
        <p:txBody>
          <a:bodyPr/>
          <a:lstStyle/>
          <a:p>
            <a:fld id="{86CB4B4D-7CA3-9044-876B-883B54F8677D}" type="slidenum">
              <a:rPr lang="de-DE" smtClean="0"/>
              <a:t>13</a:t>
            </a:fld>
            <a:endParaRPr lang="de-DE"/>
          </a:p>
        </p:txBody>
      </p:sp>
    </p:spTree>
    <p:extLst>
      <p:ext uri="{BB962C8B-B14F-4D97-AF65-F5344CB8AC3E}">
        <p14:creationId xmlns:p14="http://schemas.microsoft.com/office/powerpoint/2010/main" val="22071709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8326" y="1216465"/>
            <a:ext cx="21724504" cy="2286000"/>
          </a:xfrm>
        </p:spPr>
        <p:txBody>
          <a:bodyPr>
            <a:normAutofit/>
          </a:bodyPr>
          <a:lstStyle/>
          <a:p>
            <a:r>
              <a:rPr lang="de-DE" dirty="0">
                <a:solidFill>
                  <a:srgbClr val="00AEEF"/>
                </a:solidFill>
              </a:rPr>
              <a:t>Programmierung – Ultraschallsensor (Projekt 10)</a:t>
            </a:r>
          </a:p>
        </p:txBody>
      </p:sp>
      <p:sp>
        <p:nvSpPr>
          <p:cNvPr id="9" name="Textplatzhalter 4">
            <a:extLst>
              <a:ext uri="{FF2B5EF4-FFF2-40B4-BE49-F238E27FC236}">
                <a16:creationId xmlns:a16="http://schemas.microsoft.com/office/drawing/2014/main" id="{ADEE803A-1949-4734-848A-F55DED312A5F}"/>
              </a:ext>
            </a:extLst>
          </p:cNvPr>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mein Roboter den Abstand zu einem Gegenstand mit dem Ultraschallsensors messen?</a:t>
            </a:r>
          </a:p>
        </p:txBody>
      </p:sp>
      <p:sp>
        <p:nvSpPr>
          <p:cNvPr id="11" name="Textplatzhalter 4">
            <a:extLst>
              <a:ext uri="{FF2B5EF4-FFF2-40B4-BE49-F238E27FC236}">
                <a16:creationId xmlns:a16="http://schemas.microsoft.com/office/drawing/2014/main" id="{018503C3-430B-4066-B964-4984145D89B1}"/>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Analog zur Aufgabe zuvor kann hier der „warte bis“-Block eingesetzt werden, nur mit einer anderen Bedingungen (blaues Symbol) für den Ultraschallsensor. </a:t>
            </a:r>
          </a:p>
          <a:p>
            <a:pPr marL="0" indent="0" hangingPunct="1">
              <a:lnSpc>
                <a:spcPct val="150000"/>
              </a:lnSpc>
              <a:spcBef>
                <a:spcPts val="0"/>
              </a:spcBef>
              <a:buFontTx/>
              <a:buNone/>
            </a:pPr>
            <a:endParaRPr lang="de-DE" sz="2800" dirty="0">
              <a:solidFill>
                <a:schemeClr val="tx1"/>
              </a:solidFill>
            </a:endParaRPr>
          </a:p>
          <a:p>
            <a:pPr marL="0" indent="0" hangingPunct="1">
              <a:lnSpc>
                <a:spcPct val="150000"/>
              </a:lnSpc>
              <a:spcBef>
                <a:spcPts val="0"/>
              </a:spcBef>
              <a:buFontTx/>
              <a:buNone/>
            </a:pPr>
            <a:r>
              <a:rPr lang="de-DE" sz="2800" dirty="0">
                <a:solidFill>
                  <a:schemeClr val="tx1"/>
                </a:solidFill>
              </a:rPr>
              <a:t>Tipp: Probiere diese Aufgabe mit verschiedenen Motorgeschwindigkeiten aus. Man wird merken, dass der Roboter mit höherer Geschwindigkeit etwas Reaktionszeit benötigt und man dann nicht genau 10cm vor einem Gegenstand stehen bleibt.</a:t>
            </a:r>
          </a:p>
        </p:txBody>
      </p:sp>
      <p:sp>
        <p:nvSpPr>
          <p:cNvPr id="15" name="Square">
            <a:extLst>
              <a:ext uri="{FF2B5EF4-FFF2-40B4-BE49-F238E27FC236}">
                <a16:creationId xmlns:a16="http://schemas.microsoft.com/office/drawing/2014/main" id="{E0AD858E-62D5-44EC-9AE5-0322ADF664A1}"/>
              </a:ext>
            </a:extLst>
          </p:cNvPr>
          <p:cNvSpPr/>
          <p:nvPr/>
        </p:nvSpPr>
        <p:spPr>
          <a:xfrm>
            <a:off x="23594747" y="215377"/>
            <a:ext cx="585982" cy="585982"/>
          </a:xfrm>
          <a:prstGeom prst="rect">
            <a:avLst/>
          </a:prstGeom>
          <a:solidFill>
            <a:srgbClr val="00B0F0"/>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 name="Foliennummernplatzhalter 1">
            <a:extLst>
              <a:ext uri="{FF2B5EF4-FFF2-40B4-BE49-F238E27FC236}">
                <a16:creationId xmlns:a16="http://schemas.microsoft.com/office/drawing/2014/main" id="{3929FD2B-756C-47B4-B02D-4A2D4DEDC77E}"/>
              </a:ext>
            </a:extLst>
          </p:cNvPr>
          <p:cNvSpPr>
            <a:spLocks noGrp="1"/>
          </p:cNvSpPr>
          <p:nvPr>
            <p:ph type="sldNum" sz="quarter" idx="2"/>
          </p:nvPr>
        </p:nvSpPr>
        <p:spPr>
          <a:xfrm>
            <a:off x="23562829" y="303238"/>
            <a:ext cx="649819" cy="425758"/>
          </a:xfrm>
        </p:spPr>
        <p:txBody>
          <a:bodyPr/>
          <a:lstStyle/>
          <a:p>
            <a:fld id="{86CB4B4D-7CA3-9044-876B-883B54F8677D}" type="slidenum">
              <a:rPr lang="de-DE" smtClean="0"/>
              <a:t>14</a:t>
            </a:fld>
            <a:endParaRPr lang="de-DE"/>
          </a:p>
        </p:txBody>
      </p:sp>
      <p:sp>
        <p:nvSpPr>
          <p:cNvPr id="10" name="Textplatzhalter 4">
            <a:extLst>
              <a:ext uri="{FF2B5EF4-FFF2-40B4-BE49-F238E27FC236}">
                <a16:creationId xmlns:a16="http://schemas.microsoft.com/office/drawing/2014/main" id="{632619BD-A691-4057-AEFA-9FEB6F290EE2}"/>
              </a:ext>
            </a:extLst>
          </p:cNvPr>
          <p:cNvSpPr txBox="1">
            <a:spLocks/>
          </p:cNvSpPr>
          <p:nvPr/>
        </p:nvSpPr>
        <p:spPr>
          <a:xfrm>
            <a:off x="1838324" y="11588769"/>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„Projekt10_1“ </a:t>
            </a:r>
          </a:p>
        </p:txBody>
      </p:sp>
      <p:pic>
        <p:nvPicPr>
          <p:cNvPr id="2" name="Grafik 1">
            <a:extLst>
              <a:ext uri="{FF2B5EF4-FFF2-40B4-BE49-F238E27FC236}">
                <a16:creationId xmlns:a16="http://schemas.microsoft.com/office/drawing/2014/main" id="{48C25BC1-56A9-4E77-9558-8D76E53293F7}"/>
              </a:ext>
            </a:extLst>
          </p:cNvPr>
          <p:cNvPicPr>
            <a:picLocks noChangeAspect="1"/>
          </p:cNvPicPr>
          <p:nvPr/>
        </p:nvPicPr>
        <p:blipFill>
          <a:blip r:embed="rId3"/>
          <a:stretch>
            <a:fillRect/>
          </a:stretch>
        </p:blipFill>
        <p:spPr>
          <a:xfrm>
            <a:off x="1838324" y="5333999"/>
            <a:ext cx="8349372" cy="6031149"/>
          </a:xfrm>
          <a:prstGeom prst="rect">
            <a:avLst/>
          </a:prstGeom>
        </p:spPr>
      </p:pic>
    </p:spTree>
    <p:extLst>
      <p:ext uri="{BB962C8B-B14F-4D97-AF65-F5344CB8AC3E}">
        <p14:creationId xmlns:p14="http://schemas.microsoft.com/office/powerpoint/2010/main" val="92602740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fld id="{86CB4B4D-7CA3-9044-876B-883B54F8677D}" type="slidenum">
              <a:rPr lang="de-DE" smtClean="0"/>
              <a:t>15</a:t>
            </a:fld>
            <a:endParaRPr lang="de-DE"/>
          </a:p>
        </p:txBody>
      </p:sp>
      <p:sp>
        <p:nvSpPr>
          <p:cNvPr id="9" name="Textplatzhalter 2">
            <a:extLst>
              <a:ext uri="{FF2B5EF4-FFF2-40B4-BE49-F238E27FC236}">
                <a16:creationId xmlns:a16="http://schemas.microsoft.com/office/drawing/2014/main" id="{1FBFBB66-C847-4D66-849F-678C5D667579}"/>
              </a:ext>
            </a:extLst>
          </p:cNvPr>
          <p:cNvSpPr>
            <a:spLocks noGrp="1"/>
          </p:cNvSpPr>
          <p:nvPr>
            <p:ph type="body" sz="quarter" idx="10"/>
          </p:nvPr>
        </p:nvSpPr>
        <p:spPr>
          <a:xfrm>
            <a:off x="1" y="0"/>
            <a:ext cx="24384000" cy="10735733"/>
          </a:xfrm>
        </p:spPr>
        <p:txBody>
          <a:bodyPr/>
          <a:lstStyle/>
          <a:p>
            <a:r>
              <a:rPr lang="de-DE" dirty="0"/>
              <a:t>Programmieraufgabe</a:t>
            </a:r>
          </a:p>
          <a:p>
            <a:r>
              <a:rPr lang="de-DE" sz="6600" b="0" dirty="0" err="1"/>
              <a:t>Touchsensor</a:t>
            </a:r>
            <a:br>
              <a:rPr lang="de-DE" sz="6600" b="0" dirty="0"/>
            </a:br>
            <a:r>
              <a:rPr lang="de-DE" sz="6600" b="0" dirty="0"/>
              <a:t>(Projekt 11)</a:t>
            </a:r>
          </a:p>
        </p:txBody>
      </p:sp>
    </p:spTree>
    <p:extLst>
      <p:ext uri="{BB962C8B-B14F-4D97-AF65-F5344CB8AC3E}">
        <p14:creationId xmlns:p14="http://schemas.microsoft.com/office/powerpoint/2010/main" val="33563044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rgbClr val="EC008C"/>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16</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EC008C"/>
                </a:solidFill>
              </a:rPr>
              <a:t>Programmierung – </a:t>
            </a:r>
            <a:r>
              <a:rPr lang="de-DE" dirty="0" err="1">
                <a:solidFill>
                  <a:srgbClr val="EC008C"/>
                </a:solidFill>
              </a:rPr>
              <a:t>Touchsensor</a:t>
            </a:r>
            <a:r>
              <a:rPr lang="de-DE" dirty="0">
                <a:solidFill>
                  <a:srgbClr val="EC008C"/>
                </a:solidFill>
              </a:rPr>
              <a:t> (Projekt 11)</a:t>
            </a:r>
          </a:p>
        </p:txBody>
      </p:sp>
      <p:sp>
        <p:nvSpPr>
          <p:cNvPr id="9" name="Textplatzhalter 4">
            <a:extLst>
              <a:ext uri="{FF2B5EF4-FFF2-40B4-BE49-F238E27FC236}">
                <a16:creationId xmlns:a16="http://schemas.microsoft.com/office/drawing/2014/main" id="{F785FCE9-3344-4C03-80EF-734F28BF07A1}"/>
              </a:ext>
            </a:extLst>
          </p:cNvPr>
          <p:cNvSpPr>
            <a:spLocks noGrp="1"/>
          </p:cNvSpPr>
          <p:nvPr>
            <p:ph type="body" sz="quarter" idx="17"/>
          </p:nvPr>
        </p:nvSpPr>
        <p:spPr>
          <a:xfrm>
            <a:off x="1838325" y="4162791"/>
            <a:ext cx="15801975" cy="8509519"/>
          </a:xfrm>
        </p:spPr>
        <p:txBody>
          <a:bodyPr anchor="t">
            <a:noAutofit/>
          </a:bodyPr>
          <a:lstStyle/>
          <a:p>
            <a:pPr marL="0" indent="0">
              <a:lnSpc>
                <a:spcPct val="150000"/>
              </a:lnSpc>
              <a:spcBef>
                <a:spcPts val="0"/>
              </a:spcBef>
              <a:buNone/>
            </a:pPr>
            <a:r>
              <a:rPr lang="de-DE" sz="3600" b="1" dirty="0">
                <a:solidFill>
                  <a:prstClr val="black"/>
                </a:solidFill>
              </a:rPr>
              <a:t>Erkennung von Objekten mit Hilfe des </a:t>
            </a:r>
            <a:r>
              <a:rPr lang="de-DE" sz="3600" b="1" dirty="0" err="1">
                <a:solidFill>
                  <a:prstClr val="black"/>
                </a:solidFill>
              </a:rPr>
              <a:t>Touchsensors</a:t>
            </a:r>
            <a:endParaRPr lang="de-DE" sz="3600" b="1" dirty="0">
              <a:solidFill>
                <a:prstClr val="black"/>
              </a:solidFill>
            </a:endParaRPr>
          </a:p>
          <a:p>
            <a:pPr marL="0" indent="0">
              <a:lnSpc>
                <a:spcPct val="150000"/>
              </a:lnSpc>
              <a:spcBef>
                <a:spcPts val="0"/>
              </a:spcBef>
              <a:buNone/>
            </a:pPr>
            <a:endParaRPr lang="de-DE" sz="3600" b="1" dirty="0">
              <a:solidFill>
                <a:prstClr val="black"/>
              </a:solidFill>
            </a:endParaRPr>
          </a:p>
          <a:p>
            <a:pPr>
              <a:lnSpc>
                <a:spcPct val="150000"/>
              </a:lnSpc>
              <a:spcBef>
                <a:spcPts val="0"/>
              </a:spcBef>
            </a:pPr>
            <a:r>
              <a:rPr lang="de-DE" sz="3600" dirty="0">
                <a:solidFill>
                  <a:prstClr val="black"/>
                </a:solidFill>
              </a:rPr>
              <a:t>Baukasten auf einen Tisch stellen</a:t>
            </a:r>
          </a:p>
          <a:p>
            <a:pPr>
              <a:lnSpc>
                <a:spcPct val="150000"/>
              </a:lnSpc>
              <a:spcBef>
                <a:spcPts val="0"/>
              </a:spcBef>
            </a:pPr>
            <a:r>
              <a:rPr lang="de-DE" sz="3600" dirty="0">
                <a:solidFill>
                  <a:prstClr val="black"/>
                </a:solidFill>
              </a:rPr>
              <a:t>Fahre bis zum Baukasten oder einer Wand und halte bei Berührung des </a:t>
            </a:r>
            <a:r>
              <a:rPr lang="de-DE" sz="3600" dirty="0" err="1">
                <a:solidFill>
                  <a:prstClr val="black"/>
                </a:solidFill>
              </a:rPr>
              <a:t>Touchsensors</a:t>
            </a:r>
            <a:r>
              <a:rPr lang="de-DE" sz="3600" dirty="0">
                <a:solidFill>
                  <a:prstClr val="black"/>
                </a:solidFill>
              </a:rPr>
              <a:t> an</a:t>
            </a:r>
          </a:p>
          <a:p>
            <a:pPr>
              <a:lnSpc>
                <a:spcPct val="150000"/>
              </a:lnSpc>
              <a:spcBef>
                <a:spcPts val="0"/>
              </a:spcBef>
            </a:pPr>
            <a:r>
              <a:rPr lang="de-DE" sz="3600" dirty="0">
                <a:solidFill>
                  <a:prstClr val="black"/>
                </a:solidFill>
              </a:rPr>
              <a:t>Spiele einen Ton bei der Berührung ab</a:t>
            </a:r>
          </a:p>
        </p:txBody>
      </p:sp>
      <p:pic>
        <p:nvPicPr>
          <p:cNvPr id="10" name="Grafik 9">
            <a:extLst>
              <a:ext uri="{FF2B5EF4-FFF2-40B4-BE49-F238E27FC236}">
                <a16:creationId xmlns:a16="http://schemas.microsoft.com/office/drawing/2014/main" id="{C5F72602-F59E-416B-9F75-88F23007C700}"/>
              </a:ext>
            </a:extLst>
          </p:cNvPr>
          <p:cNvPicPr>
            <a:picLocks noChangeAspect="1"/>
          </p:cNvPicPr>
          <p:nvPr/>
        </p:nvPicPr>
        <p:blipFill>
          <a:blip r:embed="rId3"/>
          <a:stretch>
            <a:fillRect/>
          </a:stretch>
        </p:blipFill>
        <p:spPr>
          <a:xfrm>
            <a:off x="18013194" y="3989934"/>
            <a:ext cx="4532482" cy="3099503"/>
          </a:xfrm>
          <a:prstGeom prst="rect">
            <a:avLst/>
          </a:prstGeom>
        </p:spPr>
      </p:pic>
    </p:spTree>
    <p:extLst>
      <p:ext uri="{BB962C8B-B14F-4D97-AF65-F5344CB8AC3E}">
        <p14:creationId xmlns:p14="http://schemas.microsoft.com/office/powerpoint/2010/main" val="13615676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8326" y="1216465"/>
            <a:ext cx="21724504" cy="2286000"/>
          </a:xfrm>
        </p:spPr>
        <p:txBody>
          <a:bodyPr>
            <a:normAutofit/>
          </a:bodyPr>
          <a:lstStyle/>
          <a:p>
            <a:r>
              <a:rPr lang="de-DE" dirty="0">
                <a:solidFill>
                  <a:srgbClr val="EC008C"/>
                </a:solidFill>
              </a:rPr>
              <a:t>Programmierung – </a:t>
            </a:r>
            <a:r>
              <a:rPr lang="de-DE" dirty="0" err="1">
                <a:solidFill>
                  <a:srgbClr val="EC008C"/>
                </a:solidFill>
              </a:rPr>
              <a:t>Touchsensor</a:t>
            </a:r>
            <a:r>
              <a:rPr lang="de-DE" dirty="0">
                <a:solidFill>
                  <a:srgbClr val="EC008C"/>
                </a:solidFill>
              </a:rPr>
              <a:t> (Projekt 11)</a:t>
            </a:r>
          </a:p>
        </p:txBody>
      </p:sp>
      <p:sp>
        <p:nvSpPr>
          <p:cNvPr id="14" name="Textplatzhalter 4">
            <a:extLst>
              <a:ext uri="{FF2B5EF4-FFF2-40B4-BE49-F238E27FC236}">
                <a16:creationId xmlns:a16="http://schemas.microsoft.com/office/drawing/2014/main" id="{DCBFB6E7-6713-4FF8-A439-8497749E81DC}"/>
              </a:ext>
            </a:extLst>
          </p:cNvPr>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mein Roboter mit Hilfe des </a:t>
            </a:r>
            <a:r>
              <a:rPr lang="de-DE" sz="3600" b="1" dirty="0" err="1">
                <a:solidFill>
                  <a:prstClr val="black"/>
                </a:solidFill>
              </a:rPr>
              <a:t>Touchsensors</a:t>
            </a:r>
            <a:r>
              <a:rPr lang="de-DE" sz="3600" b="1" dirty="0">
                <a:solidFill>
                  <a:prstClr val="black"/>
                </a:solidFill>
              </a:rPr>
              <a:t> Berührungen erkennen? (Möglichkeit 1)</a:t>
            </a:r>
          </a:p>
        </p:txBody>
      </p:sp>
      <p:sp>
        <p:nvSpPr>
          <p:cNvPr id="15" name="Textplatzhalter 4">
            <a:extLst>
              <a:ext uri="{FF2B5EF4-FFF2-40B4-BE49-F238E27FC236}">
                <a16:creationId xmlns:a16="http://schemas.microsoft.com/office/drawing/2014/main" id="{C6D5F62B-3530-4063-8C18-EAD26979C5A1}"/>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Analog zur Beschreibung zuvor wird der „warte bis“-Block mit einer Bedingung für den </a:t>
            </a:r>
            <a:r>
              <a:rPr lang="de-DE" sz="2800" dirty="0" err="1">
                <a:solidFill>
                  <a:schemeClr val="tx1"/>
                </a:solidFill>
              </a:rPr>
              <a:t>Touchsensor</a:t>
            </a:r>
            <a:r>
              <a:rPr lang="de-DE" sz="2800" dirty="0">
                <a:solidFill>
                  <a:schemeClr val="tx1"/>
                </a:solidFill>
              </a:rPr>
              <a:t> genutzt. </a:t>
            </a:r>
          </a:p>
          <a:p>
            <a:pPr marL="0" indent="0" hangingPunct="1">
              <a:lnSpc>
                <a:spcPct val="150000"/>
              </a:lnSpc>
              <a:spcBef>
                <a:spcPts val="0"/>
              </a:spcBef>
              <a:buFontTx/>
              <a:buNone/>
            </a:pPr>
            <a:endParaRPr lang="de-DE" sz="2800" dirty="0">
              <a:solidFill>
                <a:schemeClr val="tx1"/>
              </a:solidFill>
            </a:endParaRPr>
          </a:p>
          <a:p>
            <a:pPr marL="0" indent="0" hangingPunct="1">
              <a:lnSpc>
                <a:spcPct val="150000"/>
              </a:lnSpc>
              <a:spcBef>
                <a:spcPts val="0"/>
              </a:spcBef>
              <a:buFontTx/>
              <a:buNone/>
            </a:pPr>
            <a:r>
              <a:rPr lang="de-DE" sz="2800" dirty="0">
                <a:solidFill>
                  <a:schemeClr val="tx1"/>
                </a:solidFill>
              </a:rPr>
              <a:t>Nachdem der Sensor gedrückt wurde (z.B. gegen eine Wand gefahren ist) fährt der Roboter zwei Umdrehungen zurück.</a:t>
            </a:r>
          </a:p>
        </p:txBody>
      </p:sp>
      <p:sp>
        <p:nvSpPr>
          <p:cNvPr id="20" name="Square">
            <a:extLst>
              <a:ext uri="{FF2B5EF4-FFF2-40B4-BE49-F238E27FC236}">
                <a16:creationId xmlns:a16="http://schemas.microsoft.com/office/drawing/2014/main" id="{58E691EE-7BED-4899-87CB-1E307EB2430D}"/>
              </a:ext>
            </a:extLst>
          </p:cNvPr>
          <p:cNvSpPr/>
          <p:nvPr/>
        </p:nvSpPr>
        <p:spPr>
          <a:xfrm>
            <a:off x="23607448" y="215377"/>
            <a:ext cx="585982" cy="585982"/>
          </a:xfrm>
          <a:prstGeom prst="rect">
            <a:avLst/>
          </a:prstGeom>
          <a:solidFill>
            <a:srgbClr val="EC008C"/>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1" name="Foliennummernplatzhalter 1">
            <a:extLst>
              <a:ext uri="{FF2B5EF4-FFF2-40B4-BE49-F238E27FC236}">
                <a16:creationId xmlns:a16="http://schemas.microsoft.com/office/drawing/2014/main" id="{980010D3-7A02-49DC-9BFA-1330CDBF6BC5}"/>
              </a:ext>
            </a:extLst>
          </p:cNvPr>
          <p:cNvSpPr>
            <a:spLocks noGrp="1"/>
          </p:cNvSpPr>
          <p:nvPr>
            <p:ph type="sldNum" sz="quarter" idx="2"/>
          </p:nvPr>
        </p:nvSpPr>
        <p:spPr>
          <a:xfrm>
            <a:off x="23562829" y="303238"/>
            <a:ext cx="649819" cy="425758"/>
          </a:xfrm>
        </p:spPr>
        <p:txBody>
          <a:bodyPr/>
          <a:lstStyle/>
          <a:p>
            <a:fld id="{86CB4B4D-7CA3-9044-876B-883B54F8677D}" type="slidenum">
              <a:rPr lang="de-DE" smtClean="0"/>
              <a:t>17</a:t>
            </a:fld>
            <a:endParaRPr lang="de-DE" dirty="0"/>
          </a:p>
        </p:txBody>
      </p:sp>
      <p:sp>
        <p:nvSpPr>
          <p:cNvPr id="9" name="Textplatzhalter 4">
            <a:extLst>
              <a:ext uri="{FF2B5EF4-FFF2-40B4-BE49-F238E27FC236}">
                <a16:creationId xmlns:a16="http://schemas.microsoft.com/office/drawing/2014/main" id="{BA8AAE4F-F9F8-479A-A79F-78B72B5F9135}"/>
              </a:ext>
            </a:extLst>
          </p:cNvPr>
          <p:cNvSpPr txBox="1">
            <a:spLocks/>
          </p:cNvSpPr>
          <p:nvPr/>
        </p:nvSpPr>
        <p:spPr>
          <a:xfrm>
            <a:off x="1838326" y="11748345"/>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„Projekt11_1“ </a:t>
            </a:r>
          </a:p>
        </p:txBody>
      </p:sp>
      <p:pic>
        <p:nvPicPr>
          <p:cNvPr id="3" name="Grafik 2">
            <a:extLst>
              <a:ext uri="{FF2B5EF4-FFF2-40B4-BE49-F238E27FC236}">
                <a16:creationId xmlns:a16="http://schemas.microsoft.com/office/drawing/2014/main" id="{2DAF5F64-7551-400C-A6BF-0C6DDAFF14D9}"/>
              </a:ext>
            </a:extLst>
          </p:cNvPr>
          <p:cNvPicPr>
            <a:picLocks noChangeAspect="1"/>
          </p:cNvPicPr>
          <p:nvPr/>
        </p:nvPicPr>
        <p:blipFill>
          <a:blip r:embed="rId3"/>
          <a:stretch>
            <a:fillRect/>
          </a:stretch>
        </p:blipFill>
        <p:spPr>
          <a:xfrm>
            <a:off x="1838324" y="5266372"/>
            <a:ext cx="7351396" cy="6540207"/>
          </a:xfrm>
          <a:prstGeom prst="rect">
            <a:avLst/>
          </a:prstGeom>
        </p:spPr>
      </p:pic>
    </p:spTree>
    <p:extLst>
      <p:ext uri="{BB962C8B-B14F-4D97-AF65-F5344CB8AC3E}">
        <p14:creationId xmlns:p14="http://schemas.microsoft.com/office/powerpoint/2010/main" val="7913457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8326" y="1216465"/>
            <a:ext cx="21724504" cy="2286000"/>
          </a:xfrm>
        </p:spPr>
        <p:txBody>
          <a:bodyPr>
            <a:normAutofit/>
          </a:bodyPr>
          <a:lstStyle/>
          <a:p>
            <a:r>
              <a:rPr lang="de-DE" dirty="0">
                <a:solidFill>
                  <a:srgbClr val="EC008C"/>
                </a:solidFill>
              </a:rPr>
              <a:t>Programmierung – </a:t>
            </a:r>
            <a:r>
              <a:rPr lang="de-DE" dirty="0" err="1">
                <a:solidFill>
                  <a:srgbClr val="EC008C"/>
                </a:solidFill>
              </a:rPr>
              <a:t>Touchsensor</a:t>
            </a:r>
            <a:r>
              <a:rPr lang="de-DE" dirty="0">
                <a:solidFill>
                  <a:srgbClr val="EC008C"/>
                </a:solidFill>
              </a:rPr>
              <a:t> (Projekt 11)</a:t>
            </a:r>
          </a:p>
        </p:txBody>
      </p:sp>
      <p:sp>
        <p:nvSpPr>
          <p:cNvPr id="14" name="Textplatzhalter 4">
            <a:extLst>
              <a:ext uri="{FF2B5EF4-FFF2-40B4-BE49-F238E27FC236}">
                <a16:creationId xmlns:a16="http://schemas.microsoft.com/office/drawing/2014/main" id="{DCBFB6E7-6713-4FF8-A439-8497749E81DC}"/>
              </a:ext>
            </a:extLst>
          </p:cNvPr>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mein Roboter mit Hilfe des </a:t>
            </a:r>
            <a:r>
              <a:rPr lang="de-DE" sz="3600" b="1" dirty="0" err="1">
                <a:solidFill>
                  <a:prstClr val="black"/>
                </a:solidFill>
              </a:rPr>
              <a:t>Touchsensors</a:t>
            </a:r>
            <a:r>
              <a:rPr lang="de-DE" sz="3600" b="1" dirty="0">
                <a:solidFill>
                  <a:prstClr val="black"/>
                </a:solidFill>
              </a:rPr>
              <a:t> Berührungen erkennen? (Möglichkeit 2)</a:t>
            </a:r>
          </a:p>
        </p:txBody>
      </p:sp>
      <p:sp>
        <p:nvSpPr>
          <p:cNvPr id="15" name="Textplatzhalter 4">
            <a:extLst>
              <a:ext uri="{FF2B5EF4-FFF2-40B4-BE49-F238E27FC236}">
                <a16:creationId xmlns:a16="http://schemas.microsoft.com/office/drawing/2014/main" id="{C6D5F62B-3530-4063-8C18-EAD26979C5A1}"/>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Hier wird nochmal die Möglichkeit gezeigt, anstatt des „warte bis“-Blocks den „wiederhole bis“-Block zu verwenden. Das Programm sollte das gleiche Ergebnis liefern, wie das Programm auf der Folie zuvor.</a:t>
            </a:r>
          </a:p>
        </p:txBody>
      </p:sp>
      <p:sp>
        <p:nvSpPr>
          <p:cNvPr id="7" name="Textplatzhalter 4">
            <a:extLst>
              <a:ext uri="{FF2B5EF4-FFF2-40B4-BE49-F238E27FC236}">
                <a16:creationId xmlns:a16="http://schemas.microsoft.com/office/drawing/2014/main" id="{788DB053-A3BA-4178-AB00-9BC35E291DA3}"/>
              </a:ext>
            </a:extLst>
          </p:cNvPr>
          <p:cNvSpPr txBox="1">
            <a:spLocks/>
          </p:cNvSpPr>
          <p:nvPr/>
        </p:nvSpPr>
        <p:spPr>
          <a:xfrm>
            <a:off x="1838326" y="12655375"/>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„Projekt11_2“ </a:t>
            </a:r>
          </a:p>
        </p:txBody>
      </p:sp>
      <p:pic>
        <p:nvPicPr>
          <p:cNvPr id="3" name="Grafik 2">
            <a:extLst>
              <a:ext uri="{FF2B5EF4-FFF2-40B4-BE49-F238E27FC236}">
                <a16:creationId xmlns:a16="http://schemas.microsoft.com/office/drawing/2014/main" id="{E94F0397-E018-47D9-8F3A-54C41216F8F5}"/>
              </a:ext>
            </a:extLst>
          </p:cNvPr>
          <p:cNvPicPr>
            <a:picLocks noChangeAspect="1"/>
          </p:cNvPicPr>
          <p:nvPr/>
        </p:nvPicPr>
        <p:blipFill>
          <a:blip r:embed="rId3"/>
          <a:stretch>
            <a:fillRect/>
          </a:stretch>
        </p:blipFill>
        <p:spPr>
          <a:xfrm>
            <a:off x="1838324" y="5301614"/>
            <a:ext cx="8471536" cy="7226739"/>
          </a:xfrm>
          <a:prstGeom prst="rect">
            <a:avLst/>
          </a:prstGeom>
        </p:spPr>
      </p:pic>
    </p:spTree>
    <p:extLst>
      <p:ext uri="{BB962C8B-B14F-4D97-AF65-F5344CB8AC3E}">
        <p14:creationId xmlns:p14="http://schemas.microsoft.com/office/powerpoint/2010/main" val="194991075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fld id="{86CB4B4D-7CA3-9044-876B-883B54F8677D}" type="slidenum">
              <a:rPr lang="de-DE" smtClean="0"/>
              <a:t>19</a:t>
            </a:fld>
            <a:endParaRPr lang="de-DE"/>
          </a:p>
        </p:txBody>
      </p:sp>
      <p:sp>
        <p:nvSpPr>
          <p:cNvPr id="9" name="Textplatzhalter 2">
            <a:extLst>
              <a:ext uri="{FF2B5EF4-FFF2-40B4-BE49-F238E27FC236}">
                <a16:creationId xmlns:a16="http://schemas.microsoft.com/office/drawing/2014/main" id="{949C9D29-92A6-45EC-9216-23FA9EB72223}"/>
              </a:ext>
            </a:extLst>
          </p:cNvPr>
          <p:cNvSpPr>
            <a:spLocks noGrp="1"/>
          </p:cNvSpPr>
          <p:nvPr>
            <p:ph type="body" sz="quarter" idx="10"/>
          </p:nvPr>
        </p:nvSpPr>
        <p:spPr>
          <a:xfrm>
            <a:off x="1" y="0"/>
            <a:ext cx="24384000" cy="10735733"/>
          </a:xfrm>
        </p:spPr>
        <p:txBody>
          <a:bodyPr/>
          <a:lstStyle/>
          <a:p>
            <a:r>
              <a:rPr lang="de-DE" dirty="0"/>
              <a:t>Programmieraufgabe</a:t>
            </a:r>
          </a:p>
          <a:p>
            <a:r>
              <a:rPr lang="de-DE" sz="6600" b="0" dirty="0"/>
              <a:t>Gyrosensor</a:t>
            </a:r>
            <a:br>
              <a:rPr lang="de-DE" sz="6600" b="0" dirty="0"/>
            </a:br>
            <a:r>
              <a:rPr lang="de-DE" sz="6600" b="0" dirty="0"/>
              <a:t>(Projekt 12)</a:t>
            </a:r>
          </a:p>
        </p:txBody>
      </p:sp>
    </p:spTree>
    <p:extLst>
      <p:ext uri="{BB962C8B-B14F-4D97-AF65-F5344CB8AC3E}">
        <p14:creationId xmlns:p14="http://schemas.microsoft.com/office/powerpoint/2010/main" val="11401360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fld id="{86CB4B4D-7CA3-9044-876B-883B54F8677D}" type="slidenum">
              <a:rPr lang="de-DE" smtClean="0"/>
              <a:t>2</a:t>
            </a:fld>
            <a:endParaRPr lang="de-DE"/>
          </a:p>
        </p:txBody>
      </p:sp>
      <p:sp>
        <p:nvSpPr>
          <p:cNvPr id="3" name="Textplatzhalter 2"/>
          <p:cNvSpPr>
            <a:spLocks noGrp="1"/>
          </p:cNvSpPr>
          <p:nvPr>
            <p:ph type="body" sz="quarter" idx="10"/>
          </p:nvPr>
        </p:nvSpPr>
        <p:spPr>
          <a:xfrm>
            <a:off x="1" y="0"/>
            <a:ext cx="24384000" cy="10735733"/>
          </a:xfrm>
        </p:spPr>
        <p:txBody>
          <a:bodyPr/>
          <a:lstStyle/>
          <a:p>
            <a:r>
              <a:rPr lang="de-DE" dirty="0"/>
              <a:t>Programmieraufgabe</a:t>
            </a:r>
          </a:p>
          <a:p>
            <a:r>
              <a:rPr lang="de-DE" sz="6600" b="0" dirty="0"/>
              <a:t>Motoren / Fahren </a:t>
            </a:r>
            <a:br>
              <a:rPr lang="de-DE" sz="6600" b="0" dirty="0"/>
            </a:br>
            <a:r>
              <a:rPr lang="de-DE" sz="6600" b="0" dirty="0"/>
              <a:t>(Projekt 8)</a:t>
            </a:r>
          </a:p>
        </p:txBody>
      </p:sp>
    </p:spTree>
    <p:extLst>
      <p:ext uri="{BB962C8B-B14F-4D97-AF65-F5344CB8AC3E}">
        <p14:creationId xmlns:p14="http://schemas.microsoft.com/office/powerpoint/2010/main" val="39975695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rgbClr val="ED1C24"/>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20</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ED1C24"/>
                </a:solidFill>
              </a:rPr>
              <a:t>Programmierung – Gyrosensor (Projekt 12)</a:t>
            </a:r>
          </a:p>
        </p:txBody>
      </p:sp>
      <p:sp>
        <p:nvSpPr>
          <p:cNvPr id="9" name="Textplatzhalter 4">
            <a:extLst>
              <a:ext uri="{FF2B5EF4-FFF2-40B4-BE49-F238E27FC236}">
                <a16:creationId xmlns:a16="http://schemas.microsoft.com/office/drawing/2014/main" id="{43A58BD8-9927-4E64-8EB5-4562996F323E}"/>
              </a:ext>
            </a:extLst>
          </p:cNvPr>
          <p:cNvSpPr>
            <a:spLocks noGrp="1"/>
          </p:cNvSpPr>
          <p:nvPr>
            <p:ph type="body" sz="quarter" idx="17"/>
          </p:nvPr>
        </p:nvSpPr>
        <p:spPr>
          <a:xfrm>
            <a:off x="1838325" y="4162791"/>
            <a:ext cx="15801975" cy="8509519"/>
          </a:xfrm>
        </p:spPr>
        <p:txBody>
          <a:bodyPr anchor="t">
            <a:noAutofit/>
          </a:bodyPr>
          <a:lstStyle/>
          <a:p>
            <a:pPr marL="0" indent="0">
              <a:lnSpc>
                <a:spcPct val="150000"/>
              </a:lnSpc>
              <a:spcBef>
                <a:spcPts val="0"/>
              </a:spcBef>
              <a:buNone/>
            </a:pPr>
            <a:r>
              <a:rPr lang="de-DE" sz="3600" b="1" dirty="0">
                <a:solidFill>
                  <a:prstClr val="black"/>
                </a:solidFill>
              </a:rPr>
              <a:t>Drehung auf der Stelle mit Hilfe des Gyrosensors</a:t>
            </a:r>
          </a:p>
          <a:p>
            <a:pPr marL="0" indent="0">
              <a:lnSpc>
                <a:spcPct val="150000"/>
              </a:lnSpc>
              <a:spcBef>
                <a:spcPts val="0"/>
              </a:spcBef>
              <a:buNone/>
            </a:pPr>
            <a:endParaRPr lang="de-DE" sz="3600" b="1" dirty="0">
              <a:solidFill>
                <a:prstClr val="black"/>
              </a:solidFill>
            </a:endParaRPr>
          </a:p>
          <a:p>
            <a:pPr>
              <a:lnSpc>
                <a:spcPct val="150000"/>
              </a:lnSpc>
              <a:spcBef>
                <a:spcPts val="0"/>
              </a:spcBef>
            </a:pPr>
            <a:r>
              <a:rPr lang="de-DE" sz="3600" dirty="0">
                <a:solidFill>
                  <a:prstClr val="black"/>
                </a:solidFill>
              </a:rPr>
              <a:t>Fahre 3 Umdrehungen vorwärts</a:t>
            </a:r>
          </a:p>
          <a:p>
            <a:pPr>
              <a:lnSpc>
                <a:spcPct val="150000"/>
              </a:lnSpc>
              <a:spcBef>
                <a:spcPts val="0"/>
              </a:spcBef>
            </a:pPr>
            <a:r>
              <a:rPr lang="de-DE" sz="3600" dirty="0">
                <a:solidFill>
                  <a:prstClr val="black"/>
                </a:solidFill>
              </a:rPr>
              <a:t>Drehe auf der Stelle um 180° mit dem Gyrosensor</a:t>
            </a:r>
          </a:p>
          <a:p>
            <a:pPr>
              <a:lnSpc>
                <a:spcPct val="150000"/>
              </a:lnSpc>
              <a:spcBef>
                <a:spcPts val="0"/>
              </a:spcBef>
            </a:pPr>
            <a:r>
              <a:rPr lang="de-DE" sz="3600" dirty="0">
                <a:solidFill>
                  <a:prstClr val="black"/>
                </a:solidFill>
              </a:rPr>
              <a:t>Fahre 3 Umdrehungen vorwärts</a:t>
            </a:r>
          </a:p>
        </p:txBody>
      </p:sp>
    </p:spTree>
    <p:extLst>
      <p:ext uri="{BB962C8B-B14F-4D97-AF65-F5344CB8AC3E}">
        <p14:creationId xmlns:p14="http://schemas.microsoft.com/office/powerpoint/2010/main" val="234931065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8326" y="1216465"/>
            <a:ext cx="21724504" cy="2286000"/>
          </a:xfrm>
        </p:spPr>
        <p:txBody>
          <a:bodyPr>
            <a:normAutofit/>
          </a:bodyPr>
          <a:lstStyle/>
          <a:p>
            <a:r>
              <a:rPr lang="de-DE" dirty="0">
                <a:solidFill>
                  <a:srgbClr val="ED1C24"/>
                </a:solidFill>
              </a:rPr>
              <a:t>Programmierung – Hinweis zum Gyrosensor</a:t>
            </a:r>
          </a:p>
        </p:txBody>
      </p:sp>
      <p:sp>
        <p:nvSpPr>
          <p:cNvPr id="14" name="Textplatzhalter 4">
            <a:extLst>
              <a:ext uri="{FF2B5EF4-FFF2-40B4-BE49-F238E27FC236}">
                <a16:creationId xmlns:a16="http://schemas.microsoft.com/office/drawing/2014/main" id="{211BF855-9E3C-4287-BF1F-9EF319A518BD}"/>
              </a:ext>
            </a:extLst>
          </p:cNvPr>
          <p:cNvSpPr txBox="1">
            <a:spLocks/>
          </p:cNvSpPr>
          <p:nvPr/>
        </p:nvSpPr>
        <p:spPr>
          <a:xfrm>
            <a:off x="1646237" y="11126761"/>
            <a:ext cx="21916592" cy="21690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Mit einem Klick auf den Hub in der Software (oben links) öffnet sich ein Dashboard mit einer Ansicht der Motoren und Sensoren. Wenn man den Roboter dann mit der Hand dreht, sieht man, wie sich bei „Gier“ ein Wert verändert. Damit kann man überprüfen, welche Werte der Gyrosensor annimmt, wenn man nach links oder rechts dreht.</a:t>
            </a:r>
          </a:p>
        </p:txBody>
      </p:sp>
      <p:sp>
        <p:nvSpPr>
          <p:cNvPr id="16" name="Square">
            <a:extLst>
              <a:ext uri="{FF2B5EF4-FFF2-40B4-BE49-F238E27FC236}">
                <a16:creationId xmlns:a16="http://schemas.microsoft.com/office/drawing/2014/main" id="{CE00BA27-3EC5-4AB9-A2BA-AAA743E77F20}"/>
              </a:ext>
            </a:extLst>
          </p:cNvPr>
          <p:cNvSpPr/>
          <p:nvPr/>
        </p:nvSpPr>
        <p:spPr>
          <a:xfrm>
            <a:off x="23607448" y="215377"/>
            <a:ext cx="585982" cy="585982"/>
          </a:xfrm>
          <a:prstGeom prst="rect">
            <a:avLst/>
          </a:prstGeom>
          <a:solidFill>
            <a:srgbClr val="ED1C24"/>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 name="Foliennummernplatzhalter 1">
            <a:extLst>
              <a:ext uri="{FF2B5EF4-FFF2-40B4-BE49-F238E27FC236}">
                <a16:creationId xmlns:a16="http://schemas.microsoft.com/office/drawing/2014/main" id="{BE6F4EEF-1D15-43BA-9EBD-B31F65A8CCBB}"/>
              </a:ext>
            </a:extLst>
          </p:cNvPr>
          <p:cNvSpPr>
            <a:spLocks noGrp="1"/>
          </p:cNvSpPr>
          <p:nvPr>
            <p:ph type="sldNum" sz="quarter" idx="2"/>
          </p:nvPr>
        </p:nvSpPr>
        <p:spPr>
          <a:xfrm>
            <a:off x="23562829" y="303238"/>
            <a:ext cx="649819" cy="425758"/>
          </a:xfrm>
        </p:spPr>
        <p:txBody>
          <a:bodyPr/>
          <a:lstStyle/>
          <a:p>
            <a:fld id="{86CB4B4D-7CA3-9044-876B-883B54F8677D}" type="slidenum">
              <a:rPr lang="de-DE" smtClean="0"/>
              <a:t>21</a:t>
            </a:fld>
            <a:endParaRPr lang="de-DE" dirty="0"/>
          </a:p>
        </p:txBody>
      </p:sp>
      <p:pic>
        <p:nvPicPr>
          <p:cNvPr id="6" name="Grafik 5">
            <a:extLst>
              <a:ext uri="{FF2B5EF4-FFF2-40B4-BE49-F238E27FC236}">
                <a16:creationId xmlns:a16="http://schemas.microsoft.com/office/drawing/2014/main" id="{44554E95-B748-4604-A321-615433EC0019}"/>
              </a:ext>
            </a:extLst>
          </p:cNvPr>
          <p:cNvPicPr>
            <a:picLocks noChangeAspect="1"/>
          </p:cNvPicPr>
          <p:nvPr/>
        </p:nvPicPr>
        <p:blipFill>
          <a:blip r:embed="rId3"/>
          <a:stretch>
            <a:fillRect/>
          </a:stretch>
        </p:blipFill>
        <p:spPr>
          <a:xfrm>
            <a:off x="1646236" y="3047205"/>
            <a:ext cx="14660563" cy="7621590"/>
          </a:xfrm>
          <a:prstGeom prst="rect">
            <a:avLst/>
          </a:prstGeom>
        </p:spPr>
      </p:pic>
      <p:sp>
        <p:nvSpPr>
          <p:cNvPr id="8" name="Rechteck 7">
            <a:extLst>
              <a:ext uri="{FF2B5EF4-FFF2-40B4-BE49-F238E27FC236}">
                <a16:creationId xmlns:a16="http://schemas.microsoft.com/office/drawing/2014/main" id="{ADB03FBD-91BE-4791-A960-BDDFF36D726C}"/>
              </a:ext>
            </a:extLst>
          </p:cNvPr>
          <p:cNvSpPr/>
          <p:nvPr/>
        </p:nvSpPr>
        <p:spPr>
          <a:xfrm>
            <a:off x="5918200" y="5379720"/>
            <a:ext cx="1503680" cy="751840"/>
          </a:xfrm>
          <a:prstGeom prst="rect">
            <a:avLst/>
          </a:prstGeom>
          <a:noFill/>
          <a:ln w="57150" cap="flat">
            <a:solidFill>
              <a:srgbClr val="EC008C"/>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8656324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8326" y="1216465"/>
            <a:ext cx="21724504" cy="2286000"/>
          </a:xfrm>
        </p:spPr>
        <p:txBody>
          <a:bodyPr>
            <a:normAutofit/>
          </a:bodyPr>
          <a:lstStyle/>
          <a:p>
            <a:r>
              <a:rPr lang="de-DE" dirty="0">
                <a:solidFill>
                  <a:srgbClr val="ED1C24"/>
                </a:solidFill>
              </a:rPr>
              <a:t>Programmierung – Gyrosensor (Projekt 12)</a:t>
            </a:r>
          </a:p>
        </p:txBody>
      </p:sp>
      <p:sp>
        <p:nvSpPr>
          <p:cNvPr id="13" name="Textplatzhalter 4">
            <a:extLst>
              <a:ext uri="{FF2B5EF4-FFF2-40B4-BE49-F238E27FC236}">
                <a16:creationId xmlns:a16="http://schemas.microsoft.com/office/drawing/2014/main" id="{74D37BC6-C70F-43B0-9ABF-2B9D64687405}"/>
              </a:ext>
            </a:extLst>
          </p:cNvPr>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mein Roboter mit Hilfe des Gyrosensors sich drehen?</a:t>
            </a:r>
          </a:p>
        </p:txBody>
      </p:sp>
      <p:sp>
        <p:nvSpPr>
          <p:cNvPr id="14" name="Textplatzhalter 4">
            <a:extLst>
              <a:ext uri="{FF2B5EF4-FFF2-40B4-BE49-F238E27FC236}">
                <a16:creationId xmlns:a16="http://schemas.microsoft.com/office/drawing/2014/main" id="{211BF855-9E3C-4287-BF1F-9EF319A518BD}"/>
              </a:ext>
            </a:extLst>
          </p:cNvPr>
          <p:cNvSpPr txBox="1">
            <a:spLocks/>
          </p:cNvSpPr>
          <p:nvPr/>
        </p:nvSpPr>
        <p:spPr>
          <a:xfrm>
            <a:off x="11446933" y="5469951"/>
            <a:ext cx="12115895"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Bei der Arbeit mit dem Gyrosensor, der im SPIKE Hub fest eingebaut ist, sind einige Aspekte zu beachten:</a:t>
            </a:r>
          </a:p>
          <a:p>
            <a:pPr hangingPunct="1">
              <a:lnSpc>
                <a:spcPct val="150000"/>
              </a:lnSpc>
              <a:spcBef>
                <a:spcPts val="0"/>
              </a:spcBef>
            </a:pPr>
            <a:r>
              <a:rPr lang="de-DE" sz="2800" dirty="0">
                <a:solidFill>
                  <a:schemeClr val="tx1"/>
                </a:solidFill>
              </a:rPr>
              <a:t>Es ist immer hilfreich den Sensor vor einer Drehung zu initialisieren. </a:t>
            </a:r>
          </a:p>
          <a:p>
            <a:pPr hangingPunct="1">
              <a:lnSpc>
                <a:spcPct val="150000"/>
              </a:lnSpc>
              <a:spcBef>
                <a:spcPts val="0"/>
              </a:spcBef>
            </a:pPr>
            <a:r>
              <a:rPr lang="de-DE" sz="2800" dirty="0">
                <a:solidFill>
                  <a:schemeClr val="tx1"/>
                </a:solidFill>
              </a:rPr>
              <a:t>Unterschiedliche Geschwindigkeiten beim Drehen können leicht unterschiedliche Ergebnisse liefern. </a:t>
            </a:r>
          </a:p>
          <a:p>
            <a:pPr hangingPunct="1">
              <a:lnSpc>
                <a:spcPct val="150000"/>
              </a:lnSpc>
              <a:spcBef>
                <a:spcPts val="0"/>
              </a:spcBef>
            </a:pPr>
            <a:r>
              <a:rPr lang="de-DE" sz="2800" dirty="0">
                <a:solidFill>
                  <a:schemeClr val="tx1"/>
                </a:solidFill>
              </a:rPr>
              <a:t>Es ist je nach Drehrichtung (links oder rechts) wichtig, ob man Werte größer oder kleiner null durch den Sensor bekommt und dementsprechend auch im Programm mit &gt; oder &lt; abfragen muss.</a:t>
            </a:r>
          </a:p>
          <a:p>
            <a:pPr hangingPunct="1">
              <a:lnSpc>
                <a:spcPct val="150000"/>
              </a:lnSpc>
              <a:spcBef>
                <a:spcPts val="0"/>
              </a:spcBef>
            </a:pPr>
            <a:r>
              <a:rPr lang="de-DE" sz="2800" dirty="0">
                <a:solidFill>
                  <a:schemeClr val="tx1"/>
                </a:solidFill>
              </a:rPr>
              <a:t>Zur Bedingungen wird hier mit einer Verknüpfung von Sensorwert (blaues Symbol) und Bedingung (größer 170, grünes Symbol) gearbeitet.</a:t>
            </a:r>
          </a:p>
        </p:txBody>
      </p:sp>
      <p:sp>
        <p:nvSpPr>
          <p:cNvPr id="16" name="Square">
            <a:extLst>
              <a:ext uri="{FF2B5EF4-FFF2-40B4-BE49-F238E27FC236}">
                <a16:creationId xmlns:a16="http://schemas.microsoft.com/office/drawing/2014/main" id="{CE00BA27-3EC5-4AB9-A2BA-AAA743E77F20}"/>
              </a:ext>
            </a:extLst>
          </p:cNvPr>
          <p:cNvSpPr/>
          <p:nvPr/>
        </p:nvSpPr>
        <p:spPr>
          <a:xfrm>
            <a:off x="23607448" y="215377"/>
            <a:ext cx="585982" cy="585982"/>
          </a:xfrm>
          <a:prstGeom prst="rect">
            <a:avLst/>
          </a:prstGeom>
          <a:solidFill>
            <a:srgbClr val="ED1C24"/>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 name="Foliennummernplatzhalter 1">
            <a:extLst>
              <a:ext uri="{FF2B5EF4-FFF2-40B4-BE49-F238E27FC236}">
                <a16:creationId xmlns:a16="http://schemas.microsoft.com/office/drawing/2014/main" id="{BE6F4EEF-1D15-43BA-9EBD-B31F65A8CCBB}"/>
              </a:ext>
            </a:extLst>
          </p:cNvPr>
          <p:cNvSpPr>
            <a:spLocks noGrp="1"/>
          </p:cNvSpPr>
          <p:nvPr>
            <p:ph type="sldNum" sz="quarter" idx="2"/>
          </p:nvPr>
        </p:nvSpPr>
        <p:spPr>
          <a:xfrm>
            <a:off x="23562829" y="303238"/>
            <a:ext cx="649819" cy="425758"/>
          </a:xfrm>
        </p:spPr>
        <p:txBody>
          <a:bodyPr/>
          <a:lstStyle/>
          <a:p>
            <a:fld id="{86CB4B4D-7CA3-9044-876B-883B54F8677D}" type="slidenum">
              <a:rPr lang="de-DE" smtClean="0"/>
              <a:t>22</a:t>
            </a:fld>
            <a:endParaRPr lang="de-DE" dirty="0"/>
          </a:p>
        </p:txBody>
      </p:sp>
      <p:pic>
        <p:nvPicPr>
          <p:cNvPr id="3" name="Grafik 2">
            <a:extLst>
              <a:ext uri="{FF2B5EF4-FFF2-40B4-BE49-F238E27FC236}">
                <a16:creationId xmlns:a16="http://schemas.microsoft.com/office/drawing/2014/main" id="{BB9F9024-30EB-4DB3-BC97-2453463CF38D}"/>
              </a:ext>
            </a:extLst>
          </p:cNvPr>
          <p:cNvPicPr>
            <a:picLocks noChangeAspect="1"/>
          </p:cNvPicPr>
          <p:nvPr/>
        </p:nvPicPr>
        <p:blipFill>
          <a:blip r:embed="rId3"/>
          <a:stretch>
            <a:fillRect/>
          </a:stretch>
        </p:blipFill>
        <p:spPr>
          <a:xfrm>
            <a:off x="1720098" y="4993836"/>
            <a:ext cx="7126722" cy="7921792"/>
          </a:xfrm>
          <a:prstGeom prst="rect">
            <a:avLst/>
          </a:prstGeom>
        </p:spPr>
      </p:pic>
      <p:sp>
        <p:nvSpPr>
          <p:cNvPr id="9" name="Textplatzhalter 4">
            <a:extLst>
              <a:ext uri="{FF2B5EF4-FFF2-40B4-BE49-F238E27FC236}">
                <a16:creationId xmlns:a16="http://schemas.microsoft.com/office/drawing/2014/main" id="{65DD1A85-B372-4D5C-9804-FDDB163A612A}"/>
              </a:ext>
            </a:extLst>
          </p:cNvPr>
          <p:cNvSpPr txBox="1">
            <a:spLocks/>
          </p:cNvSpPr>
          <p:nvPr/>
        </p:nvSpPr>
        <p:spPr>
          <a:xfrm>
            <a:off x="1838326" y="12655375"/>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„Projekt12_1“ </a:t>
            </a:r>
          </a:p>
        </p:txBody>
      </p:sp>
    </p:spTree>
    <p:extLst>
      <p:ext uri="{BB962C8B-B14F-4D97-AF65-F5344CB8AC3E}">
        <p14:creationId xmlns:p14="http://schemas.microsoft.com/office/powerpoint/2010/main" val="32040727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fld id="{86CB4B4D-7CA3-9044-876B-883B54F8677D}" type="slidenum">
              <a:rPr lang="de-DE" smtClean="0"/>
              <a:t>23</a:t>
            </a:fld>
            <a:endParaRPr lang="de-DE"/>
          </a:p>
        </p:txBody>
      </p:sp>
      <p:sp>
        <p:nvSpPr>
          <p:cNvPr id="9" name="Textplatzhalter 2">
            <a:extLst>
              <a:ext uri="{FF2B5EF4-FFF2-40B4-BE49-F238E27FC236}">
                <a16:creationId xmlns:a16="http://schemas.microsoft.com/office/drawing/2014/main" id="{07230B30-31FD-43D5-9A78-BC6E436DB27E}"/>
              </a:ext>
            </a:extLst>
          </p:cNvPr>
          <p:cNvSpPr>
            <a:spLocks noGrp="1"/>
          </p:cNvSpPr>
          <p:nvPr>
            <p:ph type="body" sz="quarter" idx="10"/>
          </p:nvPr>
        </p:nvSpPr>
        <p:spPr>
          <a:xfrm>
            <a:off x="1" y="0"/>
            <a:ext cx="24384000" cy="10735733"/>
          </a:xfrm>
        </p:spPr>
        <p:txBody>
          <a:bodyPr/>
          <a:lstStyle/>
          <a:p>
            <a:r>
              <a:rPr lang="de-DE" dirty="0"/>
              <a:t>Programmieraufgabe</a:t>
            </a:r>
          </a:p>
          <a:p>
            <a:r>
              <a:rPr lang="de-DE" sz="6600" b="0" dirty="0"/>
              <a:t>Weiterführende Übungsaufgabe</a:t>
            </a:r>
            <a:br>
              <a:rPr lang="de-DE" sz="6600" b="0" dirty="0"/>
            </a:br>
            <a:r>
              <a:rPr lang="de-DE" sz="6600" b="0" dirty="0"/>
              <a:t>(Projekt 13)</a:t>
            </a:r>
          </a:p>
        </p:txBody>
      </p:sp>
    </p:spTree>
    <p:extLst>
      <p:ext uri="{BB962C8B-B14F-4D97-AF65-F5344CB8AC3E}">
        <p14:creationId xmlns:p14="http://schemas.microsoft.com/office/powerpoint/2010/main" val="27343530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24</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F7941D"/>
                </a:solidFill>
              </a:rPr>
              <a:t>Programmierung – Weiterführende Aufgaben </a:t>
            </a:r>
            <a:br>
              <a:rPr lang="de-DE" dirty="0">
                <a:solidFill>
                  <a:srgbClr val="F7941D"/>
                </a:solidFill>
              </a:rPr>
            </a:br>
            <a:r>
              <a:rPr lang="de-DE" dirty="0">
                <a:solidFill>
                  <a:srgbClr val="F7941D"/>
                </a:solidFill>
              </a:rPr>
              <a:t>(Projekt 13)</a:t>
            </a:r>
          </a:p>
        </p:txBody>
      </p:sp>
      <p:sp>
        <p:nvSpPr>
          <p:cNvPr id="6" name="Textplatzhalter 4">
            <a:extLst>
              <a:ext uri="{FF2B5EF4-FFF2-40B4-BE49-F238E27FC236}">
                <a16:creationId xmlns:a16="http://schemas.microsoft.com/office/drawing/2014/main" id="{AAA6810E-9C4B-4EBD-B46F-76CA74828691}"/>
              </a:ext>
            </a:extLst>
          </p:cNvPr>
          <p:cNvSpPr txBox="1">
            <a:spLocks/>
          </p:cNvSpPr>
          <p:nvPr/>
        </p:nvSpPr>
        <p:spPr>
          <a:xfrm>
            <a:off x="1838325" y="4162791"/>
            <a:ext cx="15801975" cy="85095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3600" b="1" dirty="0">
                <a:solidFill>
                  <a:prstClr val="black"/>
                </a:solidFill>
              </a:rPr>
              <a:t>Objekte greifen und transportieren</a:t>
            </a:r>
          </a:p>
          <a:p>
            <a:pPr marL="0" indent="0" hangingPunct="1">
              <a:lnSpc>
                <a:spcPct val="150000"/>
              </a:lnSpc>
              <a:spcBef>
                <a:spcPts val="0"/>
              </a:spcBef>
              <a:buFontTx/>
              <a:buNone/>
            </a:pPr>
            <a:endParaRPr lang="de-DE" sz="3600" b="1" dirty="0">
              <a:solidFill>
                <a:prstClr val="black"/>
              </a:solidFill>
            </a:endParaRPr>
          </a:p>
          <a:p>
            <a:pPr hangingPunct="1">
              <a:lnSpc>
                <a:spcPct val="150000"/>
              </a:lnSpc>
              <a:spcBef>
                <a:spcPts val="0"/>
              </a:spcBef>
            </a:pPr>
            <a:r>
              <a:rPr lang="de-DE" sz="3600" dirty="0">
                <a:solidFill>
                  <a:prstClr val="black"/>
                </a:solidFill>
              </a:rPr>
              <a:t>Greife ein Objekt mit dem Greifarm </a:t>
            </a:r>
          </a:p>
          <a:p>
            <a:pPr hangingPunct="1">
              <a:lnSpc>
                <a:spcPct val="150000"/>
              </a:lnSpc>
              <a:spcBef>
                <a:spcPts val="0"/>
              </a:spcBef>
            </a:pPr>
            <a:r>
              <a:rPr lang="de-DE" sz="3600" dirty="0">
                <a:solidFill>
                  <a:prstClr val="black"/>
                </a:solidFill>
              </a:rPr>
              <a:t>Fahre mit dem Objekt 10 Umdrehungen vorwärts</a:t>
            </a:r>
          </a:p>
          <a:p>
            <a:pPr hangingPunct="1">
              <a:lnSpc>
                <a:spcPct val="150000"/>
              </a:lnSpc>
              <a:spcBef>
                <a:spcPts val="0"/>
              </a:spcBef>
            </a:pPr>
            <a:r>
              <a:rPr lang="de-DE" sz="3600" dirty="0">
                <a:solidFill>
                  <a:prstClr val="black"/>
                </a:solidFill>
              </a:rPr>
              <a:t>Stelle das Objekt auf dem Boden ab</a:t>
            </a:r>
          </a:p>
        </p:txBody>
      </p:sp>
    </p:spTree>
    <p:extLst>
      <p:ext uri="{BB962C8B-B14F-4D97-AF65-F5344CB8AC3E}">
        <p14:creationId xmlns:p14="http://schemas.microsoft.com/office/powerpoint/2010/main" val="1511884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25</a:t>
            </a:fld>
            <a:endParaRPr lang="de-DE" dirty="0"/>
          </a:p>
        </p:txBody>
      </p:sp>
      <p:sp>
        <p:nvSpPr>
          <p:cNvPr id="4" name="Titel 3"/>
          <p:cNvSpPr>
            <a:spLocks noGrp="1"/>
          </p:cNvSpPr>
          <p:nvPr>
            <p:ph type="title"/>
          </p:nvPr>
        </p:nvSpPr>
        <p:spPr>
          <a:xfrm>
            <a:off x="9418320" y="1216465"/>
            <a:ext cx="14144510" cy="2286000"/>
          </a:xfrm>
        </p:spPr>
        <p:txBody>
          <a:bodyPr>
            <a:normAutofit/>
          </a:bodyPr>
          <a:lstStyle/>
          <a:p>
            <a:r>
              <a:rPr lang="de-DE" dirty="0">
                <a:solidFill>
                  <a:srgbClr val="F7941D"/>
                </a:solidFill>
              </a:rPr>
              <a:t>Programmierung – Weiterführende Aufgaben (Projekt 13)</a:t>
            </a:r>
          </a:p>
        </p:txBody>
      </p:sp>
      <p:sp>
        <p:nvSpPr>
          <p:cNvPr id="8" name="Textplatzhalter 4">
            <a:extLst>
              <a:ext uri="{FF2B5EF4-FFF2-40B4-BE49-F238E27FC236}">
                <a16:creationId xmlns:a16="http://schemas.microsoft.com/office/drawing/2014/main" id="{06402CF8-D6EA-42DD-9878-974338313BD4}"/>
              </a:ext>
            </a:extLst>
          </p:cNvPr>
          <p:cNvSpPr>
            <a:spLocks noGrp="1"/>
          </p:cNvSpPr>
          <p:nvPr>
            <p:ph type="body" sz="quarter" idx="17"/>
          </p:nvPr>
        </p:nvSpPr>
        <p:spPr>
          <a:xfrm>
            <a:off x="9872133" y="4162791"/>
            <a:ext cx="13690696" cy="8509519"/>
          </a:xfrm>
        </p:spPr>
        <p:txBody>
          <a:bodyPr anchor="t">
            <a:noAutofit/>
          </a:bodyPr>
          <a:lstStyle/>
          <a:p>
            <a:pPr marL="0" indent="0">
              <a:lnSpc>
                <a:spcPct val="150000"/>
              </a:lnSpc>
              <a:spcBef>
                <a:spcPts val="0"/>
              </a:spcBef>
              <a:buNone/>
            </a:pPr>
            <a:r>
              <a:rPr lang="de-DE" sz="3600" b="1" dirty="0">
                <a:solidFill>
                  <a:prstClr val="black"/>
                </a:solidFill>
              </a:rPr>
              <a:t>Wie kann mein Roboter etwas greifen und transportieren?</a:t>
            </a:r>
          </a:p>
        </p:txBody>
      </p:sp>
      <p:sp>
        <p:nvSpPr>
          <p:cNvPr id="9" name="Textplatzhalter 4">
            <a:extLst>
              <a:ext uri="{FF2B5EF4-FFF2-40B4-BE49-F238E27FC236}">
                <a16:creationId xmlns:a16="http://schemas.microsoft.com/office/drawing/2014/main" id="{641761CA-6783-4E17-9B39-7D99162AE046}"/>
              </a:ext>
            </a:extLst>
          </p:cNvPr>
          <p:cNvSpPr txBox="1">
            <a:spLocks/>
          </p:cNvSpPr>
          <p:nvPr/>
        </p:nvSpPr>
        <p:spPr>
          <a:xfrm>
            <a:off x="9872132" y="5317551"/>
            <a:ext cx="12683067"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Hier fährt der Roboter zunächst eine Umdrehung und startet dann einen weiteren Motor (mit einem Greifarm) für eine Sekunde und fährt anschließend weiter. Die Richtung des Greifarms liegt auch am Zusammenbau des Roboters. </a:t>
            </a:r>
          </a:p>
          <a:p>
            <a:pPr marL="0" indent="0" hangingPunct="1">
              <a:lnSpc>
                <a:spcPct val="150000"/>
              </a:lnSpc>
              <a:spcBef>
                <a:spcPts val="0"/>
              </a:spcBef>
              <a:buFontTx/>
              <a:buNone/>
            </a:pPr>
            <a:endParaRPr lang="de-DE" sz="2800" dirty="0">
              <a:solidFill>
                <a:schemeClr val="tx1"/>
              </a:solidFill>
            </a:endParaRPr>
          </a:p>
          <a:p>
            <a:pPr marL="0" indent="0" hangingPunct="1">
              <a:lnSpc>
                <a:spcPct val="150000"/>
              </a:lnSpc>
              <a:spcBef>
                <a:spcPts val="0"/>
              </a:spcBef>
              <a:buFontTx/>
              <a:buNone/>
            </a:pPr>
            <a:r>
              <a:rPr lang="de-DE" sz="2800" dirty="0">
                <a:solidFill>
                  <a:schemeClr val="tx1"/>
                </a:solidFill>
              </a:rPr>
              <a:t>Tipp: Greifarme lassen sich am besten mit einer Bewegung auf Sekunden öffnen und schließen. Damit ist sichergestellt, dass das Programm danach auch weitergeht. Bei einer Bewegung auf Rotation könnte es sein, dass sich der Greifarm nicht weiter bewegt, z.B. weil er nicht vollständig schließen kann. Dann würde auch das Programm nicht weitergehen.</a:t>
            </a:r>
          </a:p>
        </p:txBody>
      </p:sp>
      <p:pic>
        <p:nvPicPr>
          <p:cNvPr id="5" name="Grafik 4">
            <a:extLst>
              <a:ext uri="{FF2B5EF4-FFF2-40B4-BE49-F238E27FC236}">
                <a16:creationId xmlns:a16="http://schemas.microsoft.com/office/drawing/2014/main" id="{B9B03D36-1B4A-4322-ABD4-EFE07D819BAB}"/>
              </a:ext>
            </a:extLst>
          </p:cNvPr>
          <p:cNvPicPr>
            <a:picLocks noChangeAspect="1"/>
          </p:cNvPicPr>
          <p:nvPr/>
        </p:nvPicPr>
        <p:blipFill rotWithShape="1">
          <a:blip r:embed="rId3"/>
          <a:srcRect r="7347"/>
          <a:stretch/>
        </p:blipFill>
        <p:spPr>
          <a:xfrm>
            <a:off x="1401127" y="2359465"/>
            <a:ext cx="7463375" cy="8509519"/>
          </a:xfrm>
          <a:prstGeom prst="rect">
            <a:avLst/>
          </a:prstGeom>
        </p:spPr>
      </p:pic>
    </p:spTree>
    <p:extLst>
      <p:ext uri="{BB962C8B-B14F-4D97-AF65-F5344CB8AC3E}">
        <p14:creationId xmlns:p14="http://schemas.microsoft.com/office/powerpoint/2010/main" val="9591175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3</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F7941D"/>
                </a:solidFill>
              </a:rPr>
              <a:t>Programmierung – Motoren / Fahren (Projekt 8)</a:t>
            </a:r>
          </a:p>
        </p:txBody>
      </p:sp>
      <p:sp>
        <p:nvSpPr>
          <p:cNvPr id="5" name="Textplatzhalter 4"/>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Fortbewegung des Roboters</a:t>
            </a:r>
          </a:p>
          <a:p>
            <a:pPr marL="0" indent="0">
              <a:lnSpc>
                <a:spcPct val="150000"/>
              </a:lnSpc>
              <a:spcBef>
                <a:spcPts val="0"/>
              </a:spcBef>
              <a:buNone/>
            </a:pPr>
            <a:endParaRPr lang="de-DE" sz="3600" b="1" dirty="0">
              <a:solidFill>
                <a:prstClr val="black"/>
              </a:solidFill>
            </a:endParaRPr>
          </a:p>
          <a:p>
            <a:pPr>
              <a:lnSpc>
                <a:spcPct val="150000"/>
              </a:lnSpc>
              <a:spcBef>
                <a:spcPts val="0"/>
              </a:spcBef>
            </a:pPr>
            <a:r>
              <a:rPr lang="de-DE" sz="3600" dirty="0">
                <a:solidFill>
                  <a:prstClr val="black"/>
                </a:solidFill>
              </a:rPr>
              <a:t>Messwerte über die Software anzeigen lassen (z.B. Umdrehungen)</a:t>
            </a:r>
          </a:p>
          <a:p>
            <a:pPr>
              <a:lnSpc>
                <a:spcPct val="150000"/>
              </a:lnSpc>
              <a:spcBef>
                <a:spcPts val="0"/>
              </a:spcBef>
            </a:pPr>
            <a:r>
              <a:rPr lang="de-DE" sz="3600" dirty="0">
                <a:solidFill>
                  <a:prstClr val="black"/>
                </a:solidFill>
              </a:rPr>
              <a:t>Fahre nach Zentimeterangaben</a:t>
            </a:r>
          </a:p>
          <a:p>
            <a:pPr>
              <a:lnSpc>
                <a:spcPct val="150000"/>
              </a:lnSpc>
              <a:spcBef>
                <a:spcPts val="0"/>
              </a:spcBef>
            </a:pPr>
            <a:r>
              <a:rPr lang="de-DE" sz="3600" dirty="0">
                <a:solidFill>
                  <a:prstClr val="black"/>
                </a:solidFill>
              </a:rPr>
              <a:t>Fahre nach der Anzahl von Umdrehungen</a:t>
            </a:r>
          </a:p>
          <a:p>
            <a:pPr>
              <a:lnSpc>
                <a:spcPct val="150000"/>
              </a:lnSpc>
              <a:spcBef>
                <a:spcPts val="0"/>
              </a:spcBef>
            </a:pPr>
            <a:r>
              <a:rPr lang="de-DE" sz="3600" dirty="0">
                <a:solidFill>
                  <a:prstClr val="black"/>
                </a:solidFill>
              </a:rPr>
              <a:t>Drehe den Roboter auf der Stelle</a:t>
            </a:r>
          </a:p>
        </p:txBody>
      </p:sp>
      <p:pic>
        <p:nvPicPr>
          <p:cNvPr id="19" name="Grafik 18">
            <a:extLst>
              <a:ext uri="{FF2B5EF4-FFF2-40B4-BE49-F238E27FC236}">
                <a16:creationId xmlns:a16="http://schemas.microsoft.com/office/drawing/2014/main" id="{11B2147F-AD81-461D-ABD6-2B368BE0AF62}"/>
              </a:ext>
            </a:extLst>
          </p:cNvPr>
          <p:cNvPicPr>
            <a:picLocks noChangeAspect="1"/>
          </p:cNvPicPr>
          <p:nvPr/>
        </p:nvPicPr>
        <p:blipFill>
          <a:blip r:embed="rId3"/>
          <a:stretch>
            <a:fillRect/>
          </a:stretch>
        </p:blipFill>
        <p:spPr>
          <a:xfrm>
            <a:off x="18605159" y="5773049"/>
            <a:ext cx="3132940" cy="2875366"/>
          </a:xfrm>
          <a:prstGeom prst="rect">
            <a:avLst/>
          </a:prstGeom>
        </p:spPr>
      </p:pic>
      <p:pic>
        <p:nvPicPr>
          <p:cNvPr id="20" name="Grafik 19">
            <a:extLst>
              <a:ext uri="{FF2B5EF4-FFF2-40B4-BE49-F238E27FC236}">
                <a16:creationId xmlns:a16="http://schemas.microsoft.com/office/drawing/2014/main" id="{6458B0AA-1D30-4C8C-B9A1-8BAB44A58CF8}"/>
              </a:ext>
            </a:extLst>
          </p:cNvPr>
          <p:cNvPicPr>
            <a:picLocks noChangeAspect="1"/>
          </p:cNvPicPr>
          <p:nvPr/>
        </p:nvPicPr>
        <p:blipFill>
          <a:blip r:embed="rId4"/>
          <a:stretch>
            <a:fillRect/>
          </a:stretch>
        </p:blipFill>
        <p:spPr>
          <a:xfrm>
            <a:off x="20171629" y="4162791"/>
            <a:ext cx="3391200" cy="2387615"/>
          </a:xfrm>
          <a:prstGeom prst="rect">
            <a:avLst/>
          </a:prstGeom>
        </p:spPr>
      </p:pic>
    </p:spTree>
    <p:extLst>
      <p:ext uri="{BB962C8B-B14F-4D97-AF65-F5344CB8AC3E}">
        <p14:creationId xmlns:p14="http://schemas.microsoft.com/office/powerpoint/2010/main" val="24021563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4C71F6D-64FF-4C99-8615-245F3CD373DE}"/>
              </a:ext>
            </a:extLst>
          </p:cNvPr>
          <p:cNvPicPr>
            <a:picLocks noChangeAspect="1"/>
          </p:cNvPicPr>
          <p:nvPr/>
        </p:nvPicPr>
        <p:blipFill>
          <a:blip r:embed="rId3"/>
          <a:stretch>
            <a:fillRect/>
          </a:stretch>
        </p:blipFill>
        <p:spPr>
          <a:xfrm>
            <a:off x="913494" y="5203480"/>
            <a:ext cx="10504149" cy="2705937"/>
          </a:xfrm>
          <a:prstGeom prst="rect">
            <a:avLst/>
          </a:prstGeom>
        </p:spPr>
      </p:pic>
      <p:sp>
        <p:nvSpPr>
          <p:cNvPr id="7"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4</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F7941D"/>
                </a:solidFill>
              </a:rPr>
              <a:t>Programmierung – Motoren / Fahren (Projekt 8)</a:t>
            </a:r>
          </a:p>
        </p:txBody>
      </p:sp>
      <p:sp>
        <p:nvSpPr>
          <p:cNvPr id="5" name="Textplatzhalter 4"/>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ich Messwerte über die Software anzeigen lassen?</a:t>
            </a:r>
          </a:p>
        </p:txBody>
      </p:sp>
      <p:sp>
        <p:nvSpPr>
          <p:cNvPr id="6" name="Textplatzhalter 4">
            <a:extLst>
              <a:ext uri="{FF2B5EF4-FFF2-40B4-BE49-F238E27FC236}">
                <a16:creationId xmlns:a16="http://schemas.microsoft.com/office/drawing/2014/main" id="{0C908E7B-E376-4CA5-A442-52F4A67992C0}"/>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Wenn der Roboter per Kabel oder Bluetooth verbunden ist, werden im oberen Programm-Bereich die aktuellen Werte der Motoren und Sensoren angezeigt. </a:t>
            </a:r>
          </a:p>
          <a:p>
            <a:pPr marL="0" indent="0" hangingPunct="1">
              <a:lnSpc>
                <a:spcPct val="150000"/>
              </a:lnSpc>
              <a:spcBef>
                <a:spcPts val="0"/>
              </a:spcBef>
              <a:buFontTx/>
              <a:buNone/>
            </a:pPr>
            <a:endParaRPr lang="de-DE" sz="2800" dirty="0">
              <a:solidFill>
                <a:schemeClr val="tx1"/>
              </a:solidFill>
            </a:endParaRPr>
          </a:p>
          <a:p>
            <a:pPr marL="0" indent="0" hangingPunct="1">
              <a:lnSpc>
                <a:spcPct val="150000"/>
              </a:lnSpc>
              <a:spcBef>
                <a:spcPts val="0"/>
              </a:spcBef>
              <a:buFontTx/>
              <a:buNone/>
            </a:pPr>
            <a:r>
              <a:rPr lang="de-DE" sz="2800" dirty="0">
                <a:solidFill>
                  <a:schemeClr val="tx1"/>
                </a:solidFill>
              </a:rPr>
              <a:t>Vor allem bei einer Bluetooth-Verbindung kann man den Roboter dann fahren lassen und dabei die Werte der Motoren und Sensoren anschauen / kontrollieren. Möchte man die Werte an einer bestimmten Stelle ansehen, eignet es sich, eine Pause im Programm einzufügen. </a:t>
            </a:r>
          </a:p>
        </p:txBody>
      </p:sp>
      <p:sp>
        <p:nvSpPr>
          <p:cNvPr id="9" name="Pfeil: nach rechts 8">
            <a:extLst>
              <a:ext uri="{FF2B5EF4-FFF2-40B4-BE49-F238E27FC236}">
                <a16:creationId xmlns:a16="http://schemas.microsoft.com/office/drawing/2014/main" id="{5165D07D-1493-492A-A82B-88C50FC844B7}"/>
              </a:ext>
            </a:extLst>
          </p:cNvPr>
          <p:cNvSpPr/>
          <p:nvPr/>
        </p:nvSpPr>
        <p:spPr>
          <a:xfrm rot="11057247">
            <a:off x="10804143" y="6150939"/>
            <a:ext cx="1156447" cy="524435"/>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395377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5</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F7941D"/>
                </a:solidFill>
              </a:rPr>
              <a:t>Programmierung – Motoren / Fahren (Projekt 8)</a:t>
            </a:r>
          </a:p>
        </p:txBody>
      </p:sp>
      <p:sp>
        <p:nvSpPr>
          <p:cNvPr id="5" name="Textplatzhalter 4"/>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mein Roboter eine bestimmte Zentimeter-Strecke fahren?</a:t>
            </a:r>
          </a:p>
        </p:txBody>
      </p:sp>
      <p:sp>
        <p:nvSpPr>
          <p:cNvPr id="6" name="Textplatzhalter 4">
            <a:extLst>
              <a:ext uri="{FF2B5EF4-FFF2-40B4-BE49-F238E27FC236}">
                <a16:creationId xmlns:a16="http://schemas.microsoft.com/office/drawing/2014/main" id="{7579ADEB-0A24-41E8-AAC9-46BB434B840F}"/>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Dies ist eine Möglichkeit zum Fahren einer Strecke von 10cm. Es gibt verschiedene Blöcke zur Steuerung von Motoren (blau) und Fahrten (pink). </a:t>
            </a:r>
          </a:p>
          <a:p>
            <a:pPr marL="0" indent="0" hangingPunct="1">
              <a:lnSpc>
                <a:spcPct val="150000"/>
              </a:lnSpc>
              <a:spcBef>
                <a:spcPts val="0"/>
              </a:spcBef>
              <a:buFontTx/>
              <a:buNone/>
            </a:pPr>
            <a:endParaRPr lang="de-DE" sz="2800" dirty="0">
              <a:solidFill>
                <a:schemeClr val="tx1"/>
              </a:solidFill>
            </a:endParaRPr>
          </a:p>
          <a:p>
            <a:pPr marL="0" indent="0" hangingPunct="1">
              <a:lnSpc>
                <a:spcPct val="150000"/>
              </a:lnSpc>
              <a:spcBef>
                <a:spcPts val="0"/>
              </a:spcBef>
              <a:buFontTx/>
              <a:buNone/>
            </a:pPr>
            <a:r>
              <a:rPr lang="de-DE" sz="2800" dirty="0">
                <a:solidFill>
                  <a:schemeClr val="tx1"/>
                </a:solidFill>
              </a:rPr>
              <a:t>Über die Schaltfläche ganz unten links in der Software können zusätzliche Blöcke zur Motor-, Sensor- und Fahrsteuerung eingeblendet werden. </a:t>
            </a:r>
          </a:p>
          <a:p>
            <a:pPr marL="0" indent="0" hangingPunct="1">
              <a:lnSpc>
                <a:spcPct val="150000"/>
              </a:lnSpc>
              <a:spcBef>
                <a:spcPts val="0"/>
              </a:spcBef>
              <a:buFontTx/>
              <a:buNone/>
            </a:pPr>
            <a:endParaRPr lang="de-DE" sz="2800" dirty="0">
              <a:solidFill>
                <a:schemeClr val="tx1"/>
              </a:solidFill>
            </a:endParaRPr>
          </a:p>
          <a:p>
            <a:pPr marL="0" indent="0" hangingPunct="1">
              <a:lnSpc>
                <a:spcPct val="150000"/>
              </a:lnSpc>
              <a:spcBef>
                <a:spcPts val="0"/>
              </a:spcBef>
              <a:buFontTx/>
              <a:buNone/>
            </a:pPr>
            <a:endParaRPr lang="de-DE" sz="2800" dirty="0">
              <a:solidFill>
                <a:schemeClr val="tx1"/>
              </a:solidFill>
            </a:endParaRPr>
          </a:p>
        </p:txBody>
      </p:sp>
      <p:pic>
        <p:nvPicPr>
          <p:cNvPr id="9" name="Grafik 8">
            <a:extLst>
              <a:ext uri="{FF2B5EF4-FFF2-40B4-BE49-F238E27FC236}">
                <a16:creationId xmlns:a16="http://schemas.microsoft.com/office/drawing/2014/main" id="{74A6B230-1C9D-48E5-9B5C-36914960C9E1}"/>
              </a:ext>
            </a:extLst>
          </p:cNvPr>
          <p:cNvPicPr>
            <a:picLocks noChangeAspect="1"/>
          </p:cNvPicPr>
          <p:nvPr/>
        </p:nvPicPr>
        <p:blipFill>
          <a:blip r:embed="rId3"/>
          <a:stretch>
            <a:fillRect/>
          </a:stretch>
        </p:blipFill>
        <p:spPr>
          <a:xfrm>
            <a:off x="9959329" y="8417550"/>
            <a:ext cx="1268965" cy="1379310"/>
          </a:xfrm>
          <a:prstGeom prst="rect">
            <a:avLst/>
          </a:prstGeom>
        </p:spPr>
      </p:pic>
      <p:sp>
        <p:nvSpPr>
          <p:cNvPr id="10" name="Pfeil: nach rechts 9">
            <a:extLst>
              <a:ext uri="{FF2B5EF4-FFF2-40B4-BE49-F238E27FC236}">
                <a16:creationId xmlns:a16="http://schemas.microsoft.com/office/drawing/2014/main" id="{1B497118-365F-4201-90AB-25254823EBF7}"/>
              </a:ext>
            </a:extLst>
          </p:cNvPr>
          <p:cNvSpPr/>
          <p:nvPr/>
        </p:nvSpPr>
        <p:spPr>
          <a:xfrm rot="9706084">
            <a:off x="10982540" y="8531195"/>
            <a:ext cx="1156447" cy="524435"/>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extplatzhalter 4">
            <a:extLst>
              <a:ext uri="{FF2B5EF4-FFF2-40B4-BE49-F238E27FC236}">
                <a16:creationId xmlns:a16="http://schemas.microsoft.com/office/drawing/2014/main" id="{26408CE1-5515-4E2D-A883-4A902A700C1C}"/>
              </a:ext>
            </a:extLst>
          </p:cNvPr>
          <p:cNvSpPr txBox="1">
            <a:spLocks/>
          </p:cNvSpPr>
          <p:nvPr/>
        </p:nvSpPr>
        <p:spPr>
          <a:xfrm>
            <a:off x="1838326" y="11310877"/>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„Projekt8_1“ </a:t>
            </a:r>
          </a:p>
        </p:txBody>
      </p:sp>
      <p:pic>
        <p:nvPicPr>
          <p:cNvPr id="8" name="Grafik 7">
            <a:extLst>
              <a:ext uri="{FF2B5EF4-FFF2-40B4-BE49-F238E27FC236}">
                <a16:creationId xmlns:a16="http://schemas.microsoft.com/office/drawing/2014/main" id="{90E76F18-97FD-451D-9384-E65D692435B9}"/>
              </a:ext>
            </a:extLst>
          </p:cNvPr>
          <p:cNvPicPr>
            <a:picLocks noChangeAspect="1"/>
          </p:cNvPicPr>
          <p:nvPr/>
        </p:nvPicPr>
        <p:blipFill rotWithShape="1">
          <a:blip r:embed="rId4"/>
          <a:srcRect l="4411" r="12190"/>
          <a:stretch/>
        </p:blipFill>
        <p:spPr>
          <a:xfrm>
            <a:off x="1838326" y="5442990"/>
            <a:ext cx="7883392" cy="5840926"/>
          </a:xfrm>
          <a:prstGeom prst="rect">
            <a:avLst/>
          </a:prstGeom>
        </p:spPr>
      </p:pic>
    </p:spTree>
    <p:extLst>
      <p:ext uri="{BB962C8B-B14F-4D97-AF65-F5344CB8AC3E}">
        <p14:creationId xmlns:p14="http://schemas.microsoft.com/office/powerpoint/2010/main" val="26287097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6</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F7941D"/>
                </a:solidFill>
              </a:rPr>
              <a:t>Programmierung – Motoren / Fahren (Projekt 8)</a:t>
            </a:r>
          </a:p>
        </p:txBody>
      </p:sp>
      <p:sp>
        <p:nvSpPr>
          <p:cNvPr id="5" name="Textplatzhalter 4"/>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mein Roboter nach Umdrehungen fahren?</a:t>
            </a:r>
          </a:p>
        </p:txBody>
      </p:sp>
      <p:sp>
        <p:nvSpPr>
          <p:cNvPr id="8" name="Textplatzhalter 4">
            <a:extLst>
              <a:ext uri="{FF2B5EF4-FFF2-40B4-BE49-F238E27FC236}">
                <a16:creationId xmlns:a16="http://schemas.microsoft.com/office/drawing/2014/main" id="{941C73EF-6FD0-452F-84D7-249243A983E6}"/>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Anstatt von Zentimetern („cm“) wählt man in den Fahrblöcken einfach „Umdrehungen“ aus. Umdrehungen hängen immer mit der verwendenden Größe des Rades sowie eventuell zwischengeschalteten Übersetzungen zusammen. Genauer als Umdrehungen ist die Einstellung „Grad“. Dort kann man auch etwas wie 180 Grad (eine halbe Umdrehung) einstellen. </a:t>
            </a:r>
          </a:p>
        </p:txBody>
      </p:sp>
      <p:sp>
        <p:nvSpPr>
          <p:cNvPr id="9" name="Textplatzhalter 4">
            <a:extLst>
              <a:ext uri="{FF2B5EF4-FFF2-40B4-BE49-F238E27FC236}">
                <a16:creationId xmlns:a16="http://schemas.microsoft.com/office/drawing/2014/main" id="{2CCCE24E-1A7D-4A0E-B941-CB4C1207C289}"/>
              </a:ext>
            </a:extLst>
          </p:cNvPr>
          <p:cNvSpPr txBox="1">
            <a:spLocks/>
          </p:cNvSpPr>
          <p:nvPr/>
        </p:nvSpPr>
        <p:spPr>
          <a:xfrm>
            <a:off x="1838326" y="11101064"/>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„Projekt8_2“ </a:t>
            </a:r>
          </a:p>
        </p:txBody>
      </p:sp>
      <p:pic>
        <p:nvPicPr>
          <p:cNvPr id="10" name="Grafik 9">
            <a:extLst>
              <a:ext uri="{FF2B5EF4-FFF2-40B4-BE49-F238E27FC236}">
                <a16:creationId xmlns:a16="http://schemas.microsoft.com/office/drawing/2014/main" id="{A54FAA56-157C-470E-A4C1-AEEB4AE634A0}"/>
              </a:ext>
            </a:extLst>
          </p:cNvPr>
          <p:cNvPicPr>
            <a:picLocks noChangeAspect="1"/>
          </p:cNvPicPr>
          <p:nvPr/>
        </p:nvPicPr>
        <p:blipFill>
          <a:blip r:embed="rId3"/>
          <a:stretch>
            <a:fillRect/>
          </a:stretch>
        </p:blipFill>
        <p:spPr>
          <a:xfrm>
            <a:off x="1838324" y="5379075"/>
            <a:ext cx="7408128" cy="5346590"/>
          </a:xfrm>
          <a:prstGeom prst="rect">
            <a:avLst/>
          </a:prstGeom>
        </p:spPr>
      </p:pic>
    </p:spTree>
    <p:extLst>
      <p:ext uri="{BB962C8B-B14F-4D97-AF65-F5344CB8AC3E}">
        <p14:creationId xmlns:p14="http://schemas.microsoft.com/office/powerpoint/2010/main" val="23262420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chemeClr val="accent1"/>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p:txBody>
          <a:bodyPr/>
          <a:lstStyle/>
          <a:p>
            <a:fld id="{86CB4B4D-7CA3-9044-876B-883B54F8677D}" type="slidenum">
              <a:rPr lang="de-DE" smtClean="0"/>
              <a:t>7</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F7941D"/>
                </a:solidFill>
              </a:rPr>
              <a:t>Programmierung – Motoren / Fahren (Projekt 8)</a:t>
            </a:r>
          </a:p>
        </p:txBody>
      </p:sp>
      <p:sp>
        <p:nvSpPr>
          <p:cNvPr id="5" name="Textplatzhalter 4"/>
          <p:cNvSpPr>
            <a:spLocks noGrp="1"/>
          </p:cNvSpPr>
          <p:nvPr>
            <p:ph type="body" sz="quarter" idx="17"/>
          </p:nvPr>
        </p:nvSpPr>
        <p:spPr>
          <a:xfrm>
            <a:off x="1838325" y="4162791"/>
            <a:ext cx="21724504" cy="8509519"/>
          </a:xfrm>
        </p:spPr>
        <p:txBody>
          <a:bodyPr anchor="t">
            <a:noAutofit/>
          </a:bodyPr>
          <a:lstStyle/>
          <a:p>
            <a:pPr marL="0" indent="0">
              <a:lnSpc>
                <a:spcPct val="150000"/>
              </a:lnSpc>
              <a:spcBef>
                <a:spcPts val="0"/>
              </a:spcBef>
              <a:buNone/>
            </a:pPr>
            <a:r>
              <a:rPr lang="de-DE" sz="3600" b="1" dirty="0">
                <a:solidFill>
                  <a:prstClr val="black"/>
                </a:solidFill>
              </a:rPr>
              <a:t>Wie kann mein Roboter sich auf der Stelle drehen?</a:t>
            </a:r>
          </a:p>
        </p:txBody>
      </p:sp>
      <p:sp>
        <p:nvSpPr>
          <p:cNvPr id="8" name="Textplatzhalter 4">
            <a:extLst>
              <a:ext uri="{FF2B5EF4-FFF2-40B4-BE49-F238E27FC236}">
                <a16:creationId xmlns:a16="http://schemas.microsoft.com/office/drawing/2014/main" id="{941C73EF-6FD0-452F-84D7-249243A983E6}"/>
              </a:ext>
            </a:extLst>
          </p:cNvPr>
          <p:cNvSpPr txBox="1">
            <a:spLocks/>
          </p:cNvSpPr>
          <p:nvPr/>
        </p:nvSpPr>
        <p:spPr>
          <a:xfrm>
            <a:off x="12192000" y="5469951"/>
            <a:ext cx="11370828" cy="58951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tx1"/>
                </a:solidFill>
              </a:rPr>
              <a:t>Dies ist eine einfache Möglichkeit mit den Fahrblöcken zu drehen. Es gibt viele weitere Möglichkeiten zu drehen, z.B. mithilfe von Sensoren (bis man schwarz sieht, bis ein Gyro-Sensor einen Wert erreicht). Wichtig bei einer Drehung mithilfe der Fahrmotoren: Die Gradzahl (hier 360) gibt die Drehung der Räder an und nicht die Gradzahl, die sich der Roboter damit dreht. Um eine Drehung auf der Stelle zu machen, muss 100 (für eine Drehung nach rechts) oder -100 (für eine Drehung nach links) angegeben werden.</a:t>
            </a:r>
          </a:p>
        </p:txBody>
      </p:sp>
      <p:sp>
        <p:nvSpPr>
          <p:cNvPr id="9" name="Textplatzhalter 4">
            <a:extLst>
              <a:ext uri="{FF2B5EF4-FFF2-40B4-BE49-F238E27FC236}">
                <a16:creationId xmlns:a16="http://schemas.microsoft.com/office/drawing/2014/main" id="{16B5CD22-08AF-40A6-AF88-4C3E159D5ADC}"/>
              </a:ext>
            </a:extLst>
          </p:cNvPr>
          <p:cNvSpPr txBox="1">
            <a:spLocks/>
          </p:cNvSpPr>
          <p:nvPr/>
        </p:nvSpPr>
        <p:spPr>
          <a:xfrm>
            <a:off x="1986934" y="11362082"/>
            <a:ext cx="11370828" cy="8599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lnSpc>
                <a:spcPct val="150000"/>
              </a:lnSpc>
              <a:spcBef>
                <a:spcPts val="0"/>
              </a:spcBef>
              <a:buFontTx/>
              <a:buNone/>
            </a:pPr>
            <a:r>
              <a:rPr lang="de-DE" sz="2800" dirty="0">
                <a:solidFill>
                  <a:schemeClr val="bg1">
                    <a:lumMod val="50000"/>
                  </a:schemeClr>
                </a:solidFill>
              </a:rPr>
              <a:t>Datei „Projekt8_3“ </a:t>
            </a:r>
          </a:p>
        </p:txBody>
      </p:sp>
      <p:pic>
        <p:nvPicPr>
          <p:cNvPr id="6" name="Grafik 5">
            <a:extLst>
              <a:ext uri="{FF2B5EF4-FFF2-40B4-BE49-F238E27FC236}">
                <a16:creationId xmlns:a16="http://schemas.microsoft.com/office/drawing/2014/main" id="{2A07E896-E9AA-43A5-A5F6-FA8B3256FF12}"/>
              </a:ext>
            </a:extLst>
          </p:cNvPr>
          <p:cNvPicPr>
            <a:picLocks noChangeAspect="1"/>
          </p:cNvPicPr>
          <p:nvPr/>
        </p:nvPicPr>
        <p:blipFill>
          <a:blip r:embed="rId3"/>
          <a:stretch>
            <a:fillRect/>
          </a:stretch>
        </p:blipFill>
        <p:spPr>
          <a:xfrm>
            <a:off x="1838326" y="5238749"/>
            <a:ext cx="7542384" cy="5895197"/>
          </a:xfrm>
          <a:prstGeom prst="rect">
            <a:avLst/>
          </a:prstGeom>
        </p:spPr>
      </p:pic>
    </p:spTree>
    <p:extLst>
      <p:ext uri="{BB962C8B-B14F-4D97-AF65-F5344CB8AC3E}">
        <p14:creationId xmlns:p14="http://schemas.microsoft.com/office/powerpoint/2010/main" val="25606949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fld id="{86CB4B4D-7CA3-9044-876B-883B54F8677D}" type="slidenum">
              <a:rPr lang="de-DE" smtClean="0"/>
              <a:t>8</a:t>
            </a:fld>
            <a:endParaRPr lang="de-DE"/>
          </a:p>
        </p:txBody>
      </p:sp>
      <p:sp>
        <p:nvSpPr>
          <p:cNvPr id="9" name="Textplatzhalter 2">
            <a:extLst>
              <a:ext uri="{FF2B5EF4-FFF2-40B4-BE49-F238E27FC236}">
                <a16:creationId xmlns:a16="http://schemas.microsoft.com/office/drawing/2014/main" id="{715A7622-1D71-4473-8DBC-00FE7CD3394A}"/>
              </a:ext>
            </a:extLst>
          </p:cNvPr>
          <p:cNvSpPr>
            <a:spLocks noGrp="1"/>
          </p:cNvSpPr>
          <p:nvPr>
            <p:ph type="body" sz="quarter" idx="10"/>
          </p:nvPr>
        </p:nvSpPr>
        <p:spPr>
          <a:xfrm>
            <a:off x="1" y="0"/>
            <a:ext cx="24384000" cy="10735733"/>
          </a:xfrm>
        </p:spPr>
        <p:txBody>
          <a:bodyPr/>
          <a:lstStyle/>
          <a:p>
            <a:r>
              <a:rPr lang="de-DE" dirty="0"/>
              <a:t>Programmieraufgabe</a:t>
            </a:r>
          </a:p>
          <a:p>
            <a:r>
              <a:rPr lang="de-DE" sz="6600" b="0" dirty="0"/>
              <a:t>Farb- / Lichtsensor</a:t>
            </a:r>
            <a:br>
              <a:rPr lang="de-DE" sz="6600" b="0" dirty="0"/>
            </a:br>
            <a:r>
              <a:rPr lang="de-DE" sz="6600" b="0" dirty="0"/>
              <a:t>(Projekt 9)</a:t>
            </a:r>
          </a:p>
        </p:txBody>
      </p:sp>
    </p:spTree>
    <p:extLst>
      <p:ext uri="{BB962C8B-B14F-4D97-AF65-F5344CB8AC3E}">
        <p14:creationId xmlns:p14="http://schemas.microsoft.com/office/powerpoint/2010/main" val="28277914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quare"/>
          <p:cNvSpPr/>
          <p:nvPr/>
        </p:nvSpPr>
        <p:spPr>
          <a:xfrm>
            <a:off x="23607448" y="215377"/>
            <a:ext cx="585982" cy="585982"/>
          </a:xfrm>
          <a:prstGeom prst="rect">
            <a:avLst/>
          </a:prstGeom>
          <a:solidFill>
            <a:srgbClr val="8DC63F"/>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 name="Foliennummernplatzhalter 1"/>
          <p:cNvSpPr>
            <a:spLocks noGrp="1"/>
          </p:cNvSpPr>
          <p:nvPr>
            <p:ph type="sldNum" sz="quarter" idx="2"/>
          </p:nvPr>
        </p:nvSpPr>
        <p:spPr>
          <a:xfrm>
            <a:off x="23562829" y="306684"/>
            <a:ext cx="649819" cy="425758"/>
          </a:xfrm>
        </p:spPr>
        <p:txBody>
          <a:bodyPr/>
          <a:lstStyle/>
          <a:p>
            <a:fld id="{86CB4B4D-7CA3-9044-876B-883B54F8677D}" type="slidenum">
              <a:rPr lang="de-DE" smtClean="0"/>
              <a:t>9</a:t>
            </a:fld>
            <a:endParaRPr lang="de-DE" dirty="0"/>
          </a:p>
        </p:txBody>
      </p:sp>
      <p:sp>
        <p:nvSpPr>
          <p:cNvPr id="4" name="Titel 3"/>
          <p:cNvSpPr>
            <a:spLocks noGrp="1"/>
          </p:cNvSpPr>
          <p:nvPr>
            <p:ph type="title"/>
          </p:nvPr>
        </p:nvSpPr>
        <p:spPr>
          <a:xfrm>
            <a:off x="1838326" y="1216465"/>
            <a:ext cx="21724504" cy="2286000"/>
          </a:xfrm>
        </p:spPr>
        <p:txBody>
          <a:bodyPr>
            <a:normAutofit/>
          </a:bodyPr>
          <a:lstStyle/>
          <a:p>
            <a:r>
              <a:rPr lang="de-DE" dirty="0">
                <a:solidFill>
                  <a:srgbClr val="8DC63F"/>
                </a:solidFill>
              </a:rPr>
              <a:t>Programmierung – Farb- / Lichtsensoren (Projekt 9)</a:t>
            </a:r>
          </a:p>
        </p:txBody>
      </p:sp>
      <p:sp>
        <p:nvSpPr>
          <p:cNvPr id="8" name="Textplatzhalter 4">
            <a:extLst>
              <a:ext uri="{FF2B5EF4-FFF2-40B4-BE49-F238E27FC236}">
                <a16:creationId xmlns:a16="http://schemas.microsoft.com/office/drawing/2014/main" id="{5E588E67-039B-41A9-95D4-3D26F4E2FD78}"/>
              </a:ext>
            </a:extLst>
          </p:cNvPr>
          <p:cNvSpPr>
            <a:spLocks noGrp="1"/>
          </p:cNvSpPr>
          <p:nvPr>
            <p:ph type="body" sz="quarter" idx="17"/>
          </p:nvPr>
        </p:nvSpPr>
        <p:spPr>
          <a:xfrm>
            <a:off x="1838325" y="4162791"/>
            <a:ext cx="17042785" cy="8509519"/>
          </a:xfrm>
        </p:spPr>
        <p:txBody>
          <a:bodyPr anchor="t">
            <a:noAutofit/>
          </a:bodyPr>
          <a:lstStyle/>
          <a:p>
            <a:pPr marL="0" indent="0">
              <a:lnSpc>
                <a:spcPct val="150000"/>
              </a:lnSpc>
              <a:spcBef>
                <a:spcPts val="0"/>
              </a:spcBef>
              <a:buNone/>
            </a:pPr>
            <a:r>
              <a:rPr lang="de-DE" sz="3600" b="1" dirty="0">
                <a:solidFill>
                  <a:prstClr val="black"/>
                </a:solidFill>
              </a:rPr>
              <a:t>Erkennung von Farben und Lichtverhältnissen</a:t>
            </a:r>
          </a:p>
          <a:p>
            <a:pPr marL="0" indent="0">
              <a:lnSpc>
                <a:spcPct val="150000"/>
              </a:lnSpc>
              <a:spcBef>
                <a:spcPts val="0"/>
              </a:spcBef>
              <a:buNone/>
            </a:pPr>
            <a:endParaRPr lang="de-DE" sz="3600" b="1" dirty="0">
              <a:solidFill>
                <a:prstClr val="black"/>
              </a:solidFill>
            </a:endParaRPr>
          </a:p>
          <a:p>
            <a:pPr>
              <a:lnSpc>
                <a:spcPct val="150000"/>
              </a:lnSpc>
              <a:spcBef>
                <a:spcPts val="0"/>
              </a:spcBef>
            </a:pPr>
            <a:r>
              <a:rPr lang="de-DE" sz="3600" dirty="0">
                <a:solidFill>
                  <a:prstClr val="black"/>
                </a:solidFill>
              </a:rPr>
              <a:t>Erkennung unterschiedlicher Farben mit Hilfe des Farbsensors</a:t>
            </a:r>
          </a:p>
          <a:p>
            <a:pPr>
              <a:lnSpc>
                <a:spcPct val="150000"/>
              </a:lnSpc>
              <a:spcBef>
                <a:spcPts val="0"/>
              </a:spcBef>
            </a:pPr>
            <a:r>
              <a:rPr lang="de-DE" sz="3600" dirty="0">
                <a:solidFill>
                  <a:prstClr val="black"/>
                </a:solidFill>
              </a:rPr>
              <a:t>Halte an der Linie mit Hilfe des Lichtsensors an und lass den Roboter einen Ton </a:t>
            </a:r>
            <a:r>
              <a:rPr lang="de-DE" sz="3600" dirty="0" err="1">
                <a:solidFill>
                  <a:prstClr val="black"/>
                </a:solidFill>
              </a:rPr>
              <a:t>abschielen</a:t>
            </a:r>
            <a:endParaRPr lang="de-DE" sz="3600" dirty="0">
              <a:solidFill>
                <a:prstClr val="black"/>
              </a:solidFill>
            </a:endParaRPr>
          </a:p>
        </p:txBody>
      </p:sp>
      <p:pic>
        <p:nvPicPr>
          <p:cNvPr id="11" name="Grafik 10">
            <a:extLst>
              <a:ext uri="{FF2B5EF4-FFF2-40B4-BE49-F238E27FC236}">
                <a16:creationId xmlns:a16="http://schemas.microsoft.com/office/drawing/2014/main" id="{F9A8CB7E-EC28-47C2-B7BE-13E353B50F06}"/>
              </a:ext>
            </a:extLst>
          </p:cNvPr>
          <p:cNvPicPr>
            <a:picLocks noChangeAspect="1"/>
          </p:cNvPicPr>
          <p:nvPr/>
        </p:nvPicPr>
        <p:blipFill>
          <a:blip r:embed="rId3"/>
          <a:stretch>
            <a:fillRect/>
          </a:stretch>
        </p:blipFill>
        <p:spPr>
          <a:xfrm>
            <a:off x="18881110" y="4162791"/>
            <a:ext cx="3664565" cy="2457714"/>
          </a:xfrm>
          <a:prstGeom prst="rect">
            <a:avLst/>
          </a:prstGeom>
        </p:spPr>
      </p:pic>
    </p:spTree>
    <p:extLst>
      <p:ext uri="{BB962C8B-B14F-4D97-AF65-F5344CB8AC3E}">
        <p14:creationId xmlns:p14="http://schemas.microsoft.com/office/powerpoint/2010/main" val="2164069406"/>
      </p:ext>
    </p:extLst>
  </p:cSld>
  <p:clrMapOvr>
    <a:masterClrMapping/>
  </p:clrMapOvr>
  <p:transition spd="med"/>
</p:sld>
</file>

<file path=ppt/theme/theme1.xml><?xml version="1.0" encoding="utf-8"?>
<a:theme xmlns:a="http://schemas.openxmlformats.org/drawingml/2006/main" name="WRO-Design">
  <a:themeElements>
    <a:clrScheme name="WRO">
      <a:dk1>
        <a:srgbClr val="231F20"/>
      </a:dk1>
      <a:lt1>
        <a:srgbClr val="FFFFFF"/>
      </a:lt1>
      <a:dk2>
        <a:srgbClr val="ED1C24"/>
      </a:dk2>
      <a:lt2>
        <a:srgbClr val="EC008C"/>
      </a:lt2>
      <a:accent1>
        <a:srgbClr val="F7941D"/>
      </a:accent1>
      <a:accent2>
        <a:srgbClr val="F7941D"/>
      </a:accent2>
      <a:accent3>
        <a:srgbClr val="8DC63F"/>
      </a:accent3>
      <a:accent4>
        <a:srgbClr val="00A14B"/>
      </a:accent4>
      <a:accent5>
        <a:srgbClr val="00AEEF"/>
      </a:accent5>
      <a:accent6>
        <a:srgbClr val="005E92"/>
      </a:accent6>
      <a:hlink>
        <a:srgbClr val="E5007D"/>
      </a:hlink>
      <a:folHlink>
        <a:srgbClr val="E5007D"/>
      </a:folHlink>
    </a:clrScheme>
    <a:fontScheme name="White">
      <a:majorFont>
        <a:latin typeface="Lato Light"/>
        <a:ea typeface="Lato Light"/>
        <a:cs typeface="Lato Light"/>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Light"/>
        <a:ea typeface="Lato Light"/>
        <a:cs typeface="Lato Light"/>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1484</Words>
  <Application>Microsoft Macintosh PowerPoint</Application>
  <PresentationFormat>Custom</PresentationFormat>
  <Paragraphs>137</Paragraphs>
  <Slides>25</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Gibson Light</vt:lpstr>
      <vt:lpstr>Helvetica Neue</vt:lpstr>
      <vt:lpstr>Helvetica Neue Medium</vt:lpstr>
      <vt:lpstr>Lato Black</vt:lpstr>
      <vt:lpstr>WRO-Design</vt:lpstr>
      <vt:lpstr>Benutzerdefiniertes Design</vt:lpstr>
      <vt:lpstr>Hinweis für alle Programmieraufgaben &amp; Lösungen</vt:lpstr>
      <vt:lpstr>PowerPoint Presentation</vt:lpstr>
      <vt:lpstr>Programmierung – Motoren / Fahren (Projekt 8)</vt:lpstr>
      <vt:lpstr>Programmierung – Motoren / Fahren (Projekt 8)</vt:lpstr>
      <vt:lpstr>Programmierung – Motoren / Fahren (Projekt 8)</vt:lpstr>
      <vt:lpstr>Programmierung – Motoren / Fahren (Projekt 8)</vt:lpstr>
      <vt:lpstr>Programmierung – Motoren / Fahren (Projekt 8)</vt:lpstr>
      <vt:lpstr>PowerPoint Presentation</vt:lpstr>
      <vt:lpstr>Programmierung – Farb- / Lichtsensoren (Projekt 9)</vt:lpstr>
      <vt:lpstr>Programmierung – Farb- / Lichtsensoren (Projekt 9)</vt:lpstr>
      <vt:lpstr>Programmierung – Farb- / Lichtsensoren (Projekt 9)</vt:lpstr>
      <vt:lpstr>PowerPoint Presentation</vt:lpstr>
      <vt:lpstr>Programmierung – Ultraschallsensor (Projekt 10)</vt:lpstr>
      <vt:lpstr>Programmierung – Ultraschallsensor (Projekt 10)</vt:lpstr>
      <vt:lpstr>PowerPoint Presentation</vt:lpstr>
      <vt:lpstr>Programmierung – Touchsensor (Projekt 11)</vt:lpstr>
      <vt:lpstr>Programmierung – Touchsensor (Projekt 11)</vt:lpstr>
      <vt:lpstr>Programmierung – Touchsensor (Projekt 11)</vt:lpstr>
      <vt:lpstr>PowerPoint Presentation</vt:lpstr>
      <vt:lpstr>Programmierung – Gyrosensor (Projekt 12)</vt:lpstr>
      <vt:lpstr>Programmierung – Hinweis zum Gyrosensor</vt:lpstr>
      <vt:lpstr>Programmierung – Gyrosensor (Projekt 12)</vt:lpstr>
      <vt:lpstr>PowerPoint Presentation</vt:lpstr>
      <vt:lpstr>Programmierung – Weiterführende Aufgaben  (Projekt 13)</vt:lpstr>
      <vt:lpstr>Programmierung – Weiterführende Aufgaben (Projekt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Lukas Plümper</cp:lastModifiedBy>
  <cp:revision>266</cp:revision>
  <dcterms:modified xsi:type="dcterms:W3CDTF">2023-01-27T11:39:28Z</dcterms:modified>
</cp:coreProperties>
</file>